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62" r:id="rId2"/>
    <p:sldId id="261" r:id="rId3"/>
    <p:sldId id="260" r:id="rId4"/>
    <p:sldId id="263" r:id="rId5"/>
    <p:sldId id="264" r:id="rId6"/>
    <p:sldId id="265" r:id="rId7"/>
    <p:sldId id="467" r:id="rId8"/>
    <p:sldId id="468" r:id="rId9"/>
    <p:sldId id="470" r:id="rId10"/>
    <p:sldId id="485" r:id="rId11"/>
    <p:sldId id="484" r:id="rId12"/>
    <p:sldId id="474" r:id="rId13"/>
    <p:sldId id="476" r:id="rId14"/>
    <p:sldId id="479" r:id="rId15"/>
    <p:sldId id="478" r:id="rId16"/>
    <p:sldId id="267" r:id="rId17"/>
    <p:sldId id="486" r:id="rId18"/>
    <p:sldId id="471" r:id="rId19"/>
    <p:sldId id="480" r:id="rId20"/>
    <p:sldId id="268" r:id="rId21"/>
    <p:sldId id="269" r:id="rId22"/>
    <p:sldId id="270" r:id="rId23"/>
    <p:sldId id="271" r:id="rId24"/>
    <p:sldId id="272" r:id="rId25"/>
    <p:sldId id="285" r:id="rId26"/>
    <p:sldId id="287" r:id="rId27"/>
    <p:sldId id="286" r:id="rId28"/>
    <p:sldId id="273" r:id="rId29"/>
    <p:sldId id="288" r:id="rId30"/>
    <p:sldId id="464" r:id="rId31"/>
    <p:sldId id="463" r:id="rId32"/>
    <p:sldId id="465" r:id="rId33"/>
    <p:sldId id="482" r:id="rId34"/>
    <p:sldId id="487" r:id="rId35"/>
    <p:sldId id="289" r:id="rId36"/>
    <p:sldId id="488" r:id="rId37"/>
    <p:sldId id="481" r:id="rId38"/>
    <p:sldId id="489" r:id="rId39"/>
    <p:sldId id="490" r:id="rId40"/>
    <p:sldId id="491" r:id="rId41"/>
    <p:sldId id="277" r:id="rId42"/>
    <p:sldId id="472" r:id="rId43"/>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41871D7-7F67-4943-9B46-F780533FCC00}">
          <p14:sldIdLst>
            <p14:sldId id="262"/>
          </p14:sldIdLst>
        </p14:section>
        <p14:section name="What's Going On?" id="{3FA46A75-3E00-4C00-A1B8-4C7EC3BE6F9F}">
          <p14:sldIdLst>
            <p14:sldId id="261"/>
          </p14:sldIdLst>
        </p14:section>
        <p14:section name="Goal" id="{D3CF774A-9B38-4C7A-9E47-8F7386E357DA}">
          <p14:sldIdLst>
            <p14:sldId id="260"/>
            <p14:sldId id="263"/>
          </p14:sldIdLst>
        </p14:section>
        <p14:section name="Three Aspects" id="{D20E217A-6BE3-4AC7-B361-FDF13CC1A543}">
          <p14:sldIdLst>
            <p14:sldId id="264"/>
            <p14:sldId id="265"/>
            <p14:sldId id="467"/>
            <p14:sldId id="468"/>
            <p14:sldId id="470"/>
            <p14:sldId id="485"/>
            <p14:sldId id="484"/>
            <p14:sldId id="474"/>
            <p14:sldId id="476"/>
            <p14:sldId id="479"/>
            <p14:sldId id="478"/>
            <p14:sldId id="267"/>
            <p14:sldId id="486"/>
            <p14:sldId id="471"/>
          </p14:sldIdLst>
        </p14:section>
        <p14:section name="Outline" id="{BBA6C1CE-0F95-40CC-9E07-C5366E7C07A4}">
          <p14:sldIdLst>
            <p14:sldId id="480"/>
          </p14:sldIdLst>
        </p14:section>
        <p14:section name="Altcoins to Copy" id="{D6A266B0-7132-4448-9BC7-FCB66F31B3AD}">
          <p14:sldIdLst>
            <p14:sldId id="268"/>
            <p14:sldId id="269"/>
            <p14:sldId id="270"/>
            <p14:sldId id="271"/>
            <p14:sldId id="272"/>
            <p14:sldId id="285"/>
            <p14:sldId id="287"/>
            <p14:sldId id="286"/>
            <p14:sldId id="273"/>
            <p14:sldId id="288"/>
            <p14:sldId id="464"/>
            <p14:sldId id="463"/>
            <p14:sldId id="465"/>
            <p14:sldId id="482"/>
            <p14:sldId id="487"/>
            <p14:sldId id="289"/>
          </p14:sldIdLst>
        </p14:section>
        <p14:section name="Critiques" id="{7355B776-8E88-4210-A40E-4DAFBE196B4D}">
          <p14:sldIdLst>
            <p14:sldId id="488"/>
            <p14:sldId id="481"/>
            <p14:sldId id="489"/>
            <p14:sldId id="490"/>
            <p14:sldId id="491"/>
          </p14:sldIdLst>
        </p14:section>
        <p14:section name="Specific Call to Action" id="{0CA11038-FB17-4894-B8F1-22F1012B8066}">
          <p14:sldIdLst>
            <p14:sldId id="277"/>
            <p14:sldId id="47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4CD2"/>
    <a:srgbClr val="FF5050"/>
    <a:srgbClr val="FFFFFF"/>
    <a:srgbClr val="F8B29C"/>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13" autoAdjust="0"/>
    <p:restoredTop sz="68978" autoAdjust="0"/>
  </p:normalViewPr>
  <p:slideViewPr>
    <p:cSldViewPr snapToGrid="0">
      <p:cViewPr varScale="1">
        <p:scale>
          <a:sx n="78" d="100"/>
          <a:sy n="78" d="100"/>
        </p:scale>
        <p:origin x="1314" y="78"/>
      </p:cViewPr>
      <p:guideLst/>
    </p:cSldViewPr>
  </p:slideViewPr>
  <p:outlineViewPr>
    <p:cViewPr>
      <p:scale>
        <a:sx n="33" d="100"/>
        <a:sy n="33" d="100"/>
      </p:scale>
      <p:origin x="0" y="-3450"/>
    </p:cViewPr>
  </p:outlineViewPr>
  <p:notesTextViewPr>
    <p:cViewPr>
      <p:scale>
        <a:sx n="1" d="1"/>
        <a:sy n="1" d="1"/>
      </p:scale>
      <p:origin x="0" y="0"/>
    </p:cViewPr>
  </p:notesTextViewPr>
  <p:notesViewPr>
    <p:cSldViewPr snapToGrid="0">
      <p:cViewPr varScale="1">
        <p:scale>
          <a:sx n="115" d="100"/>
          <a:sy n="115" d="100"/>
        </p:scale>
        <p:origin x="2412"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0AECD4A6-E440-4A72-A128-5A064F9177A3}" type="datetimeFigureOut">
              <a:rPr lang="en-US" smtClean="0"/>
              <a:t>3/23/2023</a:t>
            </a:fld>
            <a:endParaRPr lang="en-US"/>
          </a:p>
        </p:txBody>
      </p:sp>
      <p:sp>
        <p:nvSpPr>
          <p:cNvPr id="4" name="Slide Image Placeholder 3"/>
          <p:cNvSpPr>
            <a:spLocks noGrp="1" noRot="1" noChangeAspect="1"/>
          </p:cNvSpPr>
          <p:nvPr>
            <p:ph type="sldImg" idx="2"/>
          </p:nvPr>
        </p:nvSpPr>
        <p:spPr>
          <a:xfrm>
            <a:off x="901931" y="423950"/>
            <a:ext cx="7712364" cy="433820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249382" y="4879571"/>
            <a:ext cx="8711738" cy="1554479"/>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7C913A21-1C9F-4257-8DBF-286E185605C8}" type="slidenum">
              <a:rPr lang="en-US" smtClean="0"/>
              <a:t>‹#›</a:t>
            </a:fld>
            <a:endParaRPr lang="en-US"/>
          </a:p>
        </p:txBody>
      </p:sp>
    </p:spTree>
    <p:extLst>
      <p:ext uri="{BB962C8B-B14F-4D97-AF65-F5344CB8AC3E}">
        <p14:creationId xmlns:p14="http://schemas.microsoft.com/office/powerpoint/2010/main" val="3421942844"/>
      </p:ext>
    </p:extLst>
  </p:cSld>
  <p:clrMap bg1="lt1" tx1="dk1" bg2="lt2" tx2="dk2" accent1="accent1" accent2="accent2" accent3="accent3" accent4="accent4" accent5="accent5" accent6="accent6" hlink="hlink" folHlink="folHlink"/>
  <p:notesStyle>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050" kern="1200">
        <a:solidFill>
          <a:schemeClr val="tx1"/>
        </a:solidFill>
        <a:latin typeface="+mn-lt"/>
        <a:ea typeface="+mn-ea"/>
        <a:cs typeface="+mn-cs"/>
      </a:defRPr>
    </a:lvl2pPr>
    <a:lvl3pPr marL="914400" algn="l" defTabSz="914400" rtl="0" eaLnBrk="1" latinLnBrk="0" hangingPunct="1">
      <a:defRPr sz="1050" kern="1200">
        <a:solidFill>
          <a:schemeClr val="tx1"/>
        </a:solidFill>
        <a:latin typeface="+mn-lt"/>
        <a:ea typeface="+mn-ea"/>
        <a:cs typeface="+mn-cs"/>
      </a:defRPr>
    </a:lvl3pPr>
    <a:lvl4pPr marL="1371600" algn="l" defTabSz="914400" rtl="0" eaLnBrk="1" latinLnBrk="0" hangingPunct="1">
      <a:defRPr sz="1050" kern="1200">
        <a:solidFill>
          <a:schemeClr val="tx1"/>
        </a:solidFill>
        <a:latin typeface="+mn-lt"/>
        <a:ea typeface="+mn-ea"/>
        <a:cs typeface="+mn-cs"/>
      </a:defRPr>
    </a:lvl4pPr>
    <a:lvl5pPr marL="1828800" algn="l" defTabSz="914400" rtl="0" eaLnBrk="1" latinLnBrk="0" hangingPunct="1">
      <a:defRPr sz="105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sz="1050" b="1" dirty="0">
                <a:effectLst/>
                <a:latin typeface="Times New Roman" panose="02020603050405020304" pitchFamily="18" charset="0"/>
              </a:rPr>
              <a:t>TRANSCRIPT OF SPEECH, 11/5/2021: </a:t>
            </a:r>
            <a:r>
              <a:rPr lang="en-US" sz="1050" dirty="0">
                <a:effectLst/>
                <a:latin typeface="Times New Roman" panose="02020603050405020304" pitchFamily="18" charset="0"/>
              </a:rPr>
              <a:t>Okay, hello. I’ve been invited to speak about Bip300 ... which is one of my ideas for taking Bitcoin to the next level. ...</a:t>
            </a:r>
            <a:endParaRPr lang="en-US" sz="1050" dirty="0"/>
          </a:p>
        </p:txBody>
      </p:sp>
      <p:sp>
        <p:nvSpPr>
          <p:cNvPr id="4" name="Slide Number Placeholder 3"/>
          <p:cNvSpPr>
            <a:spLocks noGrp="1"/>
          </p:cNvSpPr>
          <p:nvPr>
            <p:ph type="sldNum" sz="quarter" idx="5"/>
          </p:nvPr>
        </p:nvSpPr>
        <p:spPr/>
        <p:txBody>
          <a:bodyPr/>
          <a:lstStyle/>
          <a:p>
            <a:fld id="{7C913A21-1C9F-4257-8DBF-286E185605C8}" type="slidenum">
              <a:rPr lang="en-US" smtClean="0"/>
              <a:t>1</a:t>
            </a:fld>
            <a:endParaRPr lang="en-US"/>
          </a:p>
        </p:txBody>
      </p:sp>
    </p:spTree>
    <p:extLst>
      <p:ext uri="{BB962C8B-B14F-4D97-AF65-F5344CB8AC3E}">
        <p14:creationId xmlns:p14="http://schemas.microsoft.com/office/powerpoint/2010/main" val="3892804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representation of Bitcoin’s blockchain. The squares are block headers, and the trailing rectangles are the list of transactions in each block. (Because blocks aren’t always the same size, of course.) And time is flowing from left to right. You can see across the top I’m going from Dec to April. Normally, of course, there would be tens of thousands of blocks (from Dec to April), that wouldn’t have </a:t>
            </a:r>
            <a:r>
              <a:rPr lang="en-US" i="1" u="sng" dirty="0"/>
              <a:t>FIT on the slides</a:t>
            </a:r>
            <a:r>
              <a:rPr lang="en-US" i="1" u="none" dirty="0"/>
              <a:t> </a:t>
            </a:r>
            <a:r>
              <a:rPr lang="en-US" dirty="0"/>
              <a:t>so there’s only seventeen.</a:t>
            </a:r>
            <a:br>
              <a:rPr lang="en-US" dirty="0"/>
            </a:br>
            <a:br>
              <a:rPr lang="en-US" dirty="0"/>
            </a:br>
            <a:r>
              <a:rPr lang="en-US" dirty="0"/>
              <a:t>Now, what if there was a sidechain, activated, this whole time? Like a clone of </a:t>
            </a:r>
            <a:r>
              <a:rPr lang="en-US" dirty="0" err="1"/>
              <a:t>Monero</a:t>
            </a:r>
            <a:r>
              <a:rPr lang="en-US" dirty="0"/>
              <a:t>, or something. Well, we’ll put it up...</a:t>
            </a:r>
          </a:p>
        </p:txBody>
      </p:sp>
      <p:sp>
        <p:nvSpPr>
          <p:cNvPr id="4" name="Slide Number Placeholder 3"/>
          <p:cNvSpPr>
            <a:spLocks noGrp="1"/>
          </p:cNvSpPr>
          <p:nvPr>
            <p:ph type="sldNum" sz="quarter" idx="5"/>
          </p:nvPr>
        </p:nvSpPr>
        <p:spPr/>
        <p:txBody>
          <a:bodyPr/>
          <a:lstStyle/>
          <a:p>
            <a:fld id="{7C913A21-1C9F-4257-8DBF-286E185605C8}" type="slidenum">
              <a:rPr lang="en-US" smtClean="0"/>
              <a:t>10</a:t>
            </a:fld>
            <a:endParaRPr lang="en-US"/>
          </a:p>
        </p:txBody>
      </p:sp>
    </p:spTree>
    <p:extLst>
      <p:ext uri="{BB962C8B-B14F-4D97-AF65-F5344CB8AC3E}">
        <p14:creationId xmlns:p14="http://schemas.microsoft.com/office/powerpoint/2010/main" val="3066035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Here it is. It has its own blocks, and its own block headers, and its own block chain, from December (on the left) to April (on the right). Now, the idea is ... that ... </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11</a:t>
            </a:fld>
            <a:endParaRPr lang="en-US"/>
          </a:p>
        </p:txBody>
      </p:sp>
    </p:spTree>
    <p:extLst>
      <p:ext uri="{BB962C8B-B14F-4D97-AF65-F5344CB8AC3E}">
        <p14:creationId xmlns:p14="http://schemas.microsoft.com/office/powerpoint/2010/main" val="2922998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 Three months of sidechain activity are compressed into one little 64-character string here. And that string is the only thing inserted into Layer1. Ever. So, no matter what Bit-</a:t>
            </a:r>
            <a:r>
              <a:rPr lang="en-US" dirty="0" err="1">
                <a:effectLst/>
                <a:latin typeface="Times New Roman" panose="02020603050405020304" pitchFamily="18" charset="0"/>
              </a:rPr>
              <a:t>Monero</a:t>
            </a:r>
            <a:r>
              <a:rPr lang="en-US" dirty="0">
                <a:effectLst/>
                <a:latin typeface="Times New Roman" panose="02020603050405020304" pitchFamily="18" charset="0"/>
              </a:rPr>
              <a:t> over here is doing, </a:t>
            </a:r>
            <a:r>
              <a:rPr lang="en-US" i="1" u="sng" dirty="0">
                <a:effectLst/>
                <a:latin typeface="Times New Roman" panose="02020603050405020304" pitchFamily="18" charset="0"/>
              </a:rPr>
              <a:t>this</a:t>
            </a:r>
            <a:r>
              <a:rPr lang="en-US" dirty="0">
                <a:effectLst/>
                <a:latin typeface="Times New Roman" panose="02020603050405020304" pitchFamily="18" charset="0"/>
              </a:rPr>
              <a:t> is all that layer1 will see.. ready ?</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12</a:t>
            </a:fld>
            <a:endParaRPr lang="en-US"/>
          </a:p>
        </p:txBody>
      </p:sp>
    </p:spTree>
    <p:extLst>
      <p:ext uri="{BB962C8B-B14F-4D97-AF65-F5344CB8AC3E}">
        <p14:creationId xmlns:p14="http://schemas.microsoft.com/office/powerpoint/2010/main" val="2422328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This.</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Therefore, full nodes (on Layer1, down here in blue); they do not check anything that is happening on the sidechain (where there can be, theoretically, unlimited complexity). The sidechain doesn’t need to be a blockchain, it doesn’t need to be written in </a:t>
            </a:r>
            <a:r>
              <a:rPr lang="en-US" dirty="0" err="1">
                <a:effectLst/>
                <a:latin typeface="Times New Roman" panose="02020603050405020304" pitchFamily="18" charset="0"/>
              </a:rPr>
              <a:t>c++</a:t>
            </a:r>
            <a:r>
              <a:rPr lang="en-US" dirty="0">
                <a:effectLst/>
                <a:latin typeface="Times New Roman" panose="02020603050405020304" pitchFamily="18" charset="0"/>
              </a:rPr>
              <a:t>, it can make all kinds of mistakes. Etc. Bip300 operates entirely off of this one little string (here in green). (!) It does </a:t>
            </a:r>
            <a:r>
              <a:rPr lang="en-US" i="1" u="sng" dirty="0">
                <a:effectLst/>
                <a:latin typeface="Times New Roman" panose="02020603050405020304" pitchFamily="18" charset="0"/>
              </a:rPr>
              <a:t>a lot of logic</a:t>
            </a:r>
            <a:r>
              <a:rPr lang="en-US" dirty="0">
                <a:effectLst/>
                <a:latin typeface="Times New Roman" panose="02020603050405020304" pitchFamily="18" charset="0"/>
              </a:rPr>
              <a:t> to that 4 little string, and assumptions and engineering, game theory economics, etc. I don’t have time to explain all of it. But the point is that Layer1 can’t be harmed by Layer2 because it really is ignoring Layer2.</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I feel compelled to drive this point even further, so...</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13</a:t>
            </a:fld>
            <a:endParaRPr lang="en-US"/>
          </a:p>
        </p:txBody>
      </p:sp>
    </p:spTree>
    <p:extLst>
      <p:ext uri="{BB962C8B-B14F-4D97-AF65-F5344CB8AC3E}">
        <p14:creationId xmlns:p14="http://schemas.microsoft.com/office/powerpoint/2010/main" val="3490399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Here is our software. –Just two more slides to finish this point, with a real-world example-- We are looking all the Bip300 withdrawals, there’s only one right now. Which is this little row here.</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14</a:t>
            </a:fld>
            <a:endParaRPr lang="en-US"/>
          </a:p>
        </p:txBody>
      </p:sp>
    </p:spTree>
    <p:extLst>
      <p:ext uri="{BB962C8B-B14F-4D97-AF65-F5344CB8AC3E}">
        <p14:creationId xmlns:p14="http://schemas.microsoft.com/office/powerpoint/2010/main" val="25023076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software says “double-click for details”, up here. But for the purposes of this talk, that is misleading. Because what the “double-click” does, is try to find a sidechain node on your computer, with </a:t>
            </a:r>
            <a:r>
              <a:rPr lang="en-US" dirty="0" err="1"/>
              <a:t>rpc</a:t>
            </a:r>
            <a:r>
              <a:rPr lang="en-US" dirty="0"/>
              <a:t>-access, so that it can ask questions about the withdrawal. But if you don’t have a sidechain full node (on this computer), then if you “double-click” it will just tell you that it knows absolutely nothing whatsoever. So, this little row here, is the entire Bip300 idea.</a:t>
            </a:r>
          </a:p>
        </p:txBody>
      </p:sp>
      <p:sp>
        <p:nvSpPr>
          <p:cNvPr id="4" name="Slide Number Placeholder 3"/>
          <p:cNvSpPr>
            <a:spLocks noGrp="1"/>
          </p:cNvSpPr>
          <p:nvPr>
            <p:ph type="sldNum" sz="quarter" idx="5"/>
          </p:nvPr>
        </p:nvSpPr>
        <p:spPr/>
        <p:txBody>
          <a:bodyPr/>
          <a:lstStyle/>
          <a:p>
            <a:fld id="{7C913A21-1C9F-4257-8DBF-286E185605C8}" type="slidenum">
              <a:rPr lang="en-US" smtClean="0"/>
              <a:t>15</a:t>
            </a:fld>
            <a:endParaRPr lang="en-US"/>
          </a:p>
        </p:txBody>
      </p:sp>
    </p:spTree>
    <p:extLst>
      <p:ext uri="{BB962C8B-B14F-4D97-AF65-F5344CB8AC3E}">
        <p14:creationId xmlns:p14="http://schemas.microsoft.com/office/powerpoint/2010/main" val="18489934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Okay third aspect. This one is only this one slide here. Third aspect is that we want to improve Mining Incentives (Bip301).</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This is technically Bip301, now. I separated the two BIPs, to make them easier to read. But I think anyone with a brain who uses Bip300, would use Bip301 also – but you don’t have to. Anyway, with Blind Merged Mining (BIP 301), </a:t>
            </a:r>
            <a:r>
              <a:rPr lang="en-US" i="1" u="sng" dirty="0">
                <a:effectLst/>
                <a:latin typeface="Times New Roman" panose="02020603050405020304" pitchFamily="18" charset="0"/>
              </a:rPr>
              <a:t>miners</a:t>
            </a:r>
            <a:r>
              <a:rPr lang="en-US" dirty="0">
                <a:effectLst/>
                <a:latin typeface="Times New Roman" panose="02020603050405020304" pitchFamily="18" charset="0"/>
              </a:rPr>
              <a:t> don’t need to pay attention to Sidechains, at all. So, layer1 </a:t>
            </a:r>
            <a:r>
              <a:rPr lang="en-US" i="1" u="sng" dirty="0">
                <a:effectLst/>
                <a:latin typeface="Times New Roman" panose="02020603050405020304" pitchFamily="18" charset="0"/>
              </a:rPr>
              <a:t>users</a:t>
            </a:r>
            <a:r>
              <a:rPr lang="en-US" dirty="0">
                <a:effectLst/>
                <a:latin typeface="Times New Roman" panose="02020603050405020304" pitchFamily="18" charset="0"/>
              </a:rPr>
              <a:t> already weren’t paying attention, now layer1 miners can also ignore Sidechains (if they want). They </a:t>
            </a:r>
            <a:r>
              <a:rPr lang="en-US" i="1" u="sng" dirty="0">
                <a:effectLst/>
                <a:latin typeface="Times New Roman" panose="02020603050405020304" pitchFamily="18" charset="0"/>
              </a:rPr>
              <a:t>still</a:t>
            </a:r>
            <a:r>
              <a:rPr lang="en-US" dirty="0">
                <a:effectLst/>
                <a:latin typeface="Times New Roman" panose="02020603050405020304" pitchFamily="18" charset="0"/>
              </a:rPr>
              <a:t> collect all of the transaction fee-revenues from the sidechain’s txn! How? Well, they contract with someone else who is running a sidechain full node, and the miner sells </a:t>
            </a:r>
            <a:r>
              <a:rPr lang="en-US" i="1" u="sng" dirty="0">
                <a:effectLst/>
                <a:latin typeface="Times New Roman" panose="02020603050405020304" pitchFamily="18" charset="0"/>
              </a:rPr>
              <a:t>them</a:t>
            </a:r>
            <a:r>
              <a:rPr lang="en-US" dirty="0">
                <a:effectLst/>
                <a:latin typeface="Times New Roman" panose="02020603050405020304" pitchFamily="18" charset="0"/>
              </a:rPr>
              <a:t> the block- rights, basically.</a:t>
            </a:r>
            <a:endParaRPr lang="en-US" baseline="0" dirty="0"/>
          </a:p>
        </p:txBody>
      </p:sp>
      <p:sp>
        <p:nvSpPr>
          <p:cNvPr id="4" name="Slide Number Placeholder 3"/>
          <p:cNvSpPr>
            <a:spLocks noGrp="1"/>
          </p:cNvSpPr>
          <p:nvPr>
            <p:ph type="sldNum" sz="quarter" idx="5"/>
          </p:nvPr>
        </p:nvSpPr>
        <p:spPr/>
        <p:txBody>
          <a:bodyPr/>
          <a:lstStyle/>
          <a:p>
            <a:fld id="{7C913A21-1C9F-4257-8DBF-286E185605C8}" type="slidenum">
              <a:rPr lang="en-US" smtClean="0"/>
              <a:t>16</a:t>
            </a:fld>
            <a:endParaRPr lang="en-US"/>
          </a:p>
        </p:txBody>
      </p:sp>
    </p:spTree>
    <p:extLst>
      <p:ext uri="{BB962C8B-B14F-4D97-AF65-F5344CB8AC3E}">
        <p14:creationId xmlns:p14="http://schemas.microsoft.com/office/powerpoint/2010/main" val="16223463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Here’s the important part – Miners don’t run a sidechain node, but they still get all the money.</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Therefore, if miners just do what they normally do, today, and include the txns which pay the highest total fees, then they will automatically mine all sidechain blocks and collect revenue from all the 5 sidechain transactions. Ultimately, I think this concept could boost fee-revenues by 1000x, if not much more. But I don’t have time to tell you about it -- I did write two articles about “Security Budget” that you can look up if you want.</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Something I want to mention, is that I gave this talk at Bitcoin2021 in June, using these little numbers over here; (on the right). And yesterday I updated the slide…</a:t>
            </a:r>
            <a:endParaRPr lang="en-US" baseline="0" dirty="0"/>
          </a:p>
        </p:txBody>
      </p:sp>
      <p:sp>
        <p:nvSpPr>
          <p:cNvPr id="4" name="Slide Number Placeholder 3"/>
          <p:cNvSpPr>
            <a:spLocks noGrp="1"/>
          </p:cNvSpPr>
          <p:nvPr>
            <p:ph type="sldNum" sz="quarter" idx="5"/>
          </p:nvPr>
        </p:nvSpPr>
        <p:spPr/>
        <p:txBody>
          <a:bodyPr/>
          <a:lstStyle/>
          <a:p>
            <a:fld id="{7C913A21-1C9F-4257-8DBF-286E185605C8}" type="slidenum">
              <a:rPr lang="en-US" smtClean="0"/>
              <a:t>17</a:t>
            </a:fld>
            <a:endParaRPr lang="en-US"/>
          </a:p>
        </p:txBody>
      </p:sp>
    </p:spTree>
    <p:extLst>
      <p:ext uri="{BB962C8B-B14F-4D97-AF65-F5344CB8AC3E}">
        <p14:creationId xmlns:p14="http://schemas.microsoft.com/office/powerpoint/2010/main" val="20144521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Bitcoin revenues are down, ETH revenues are way up.</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Maybe that was unlucky timing, *shrug*. Just something to think about.</a:t>
            </a:r>
            <a:endParaRPr lang="en-US" baseline="0" dirty="0"/>
          </a:p>
        </p:txBody>
      </p:sp>
      <p:sp>
        <p:nvSpPr>
          <p:cNvPr id="4" name="Slide Number Placeholder 3"/>
          <p:cNvSpPr>
            <a:spLocks noGrp="1"/>
          </p:cNvSpPr>
          <p:nvPr>
            <p:ph type="sldNum" sz="quarter" idx="5"/>
          </p:nvPr>
        </p:nvSpPr>
        <p:spPr/>
        <p:txBody>
          <a:bodyPr/>
          <a:lstStyle/>
          <a:p>
            <a:fld id="{7C913A21-1C9F-4257-8DBF-286E185605C8}" type="slidenum">
              <a:rPr lang="en-US" smtClean="0"/>
              <a:t>18</a:t>
            </a:fld>
            <a:endParaRPr lang="en-US"/>
          </a:p>
        </p:txBody>
      </p:sp>
    </p:spTree>
    <p:extLst>
      <p:ext uri="{BB962C8B-B14F-4D97-AF65-F5344CB8AC3E}">
        <p14:creationId xmlns:p14="http://schemas.microsoft.com/office/powerpoint/2010/main" val="78046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Ok, here’s the rest of the talk. We already made it more than halfway thought. Now I’m going to talk about the Altcoins we should copy. Then I will discuss two supposed Drawbacks of Bip300. And then it’ll be over.</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19</a:t>
            </a:fld>
            <a:endParaRPr lang="en-US"/>
          </a:p>
        </p:txBody>
      </p:sp>
    </p:spTree>
    <p:extLst>
      <p:ext uri="{BB962C8B-B14F-4D97-AF65-F5344CB8AC3E}">
        <p14:creationId xmlns:p14="http://schemas.microsoft.com/office/powerpoint/2010/main" val="1347283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Bip300 proposes these new layer2s, that some call “sidechains”. Sidechains are a response to the threat of Altcoins, but they’re also a response to the desire of Bitcoiners for creativity, and innovation – -- you know: the desire to try new things without asking for anyone’s permission. How can we let everyone try the ideas that they like? And how do I keep other people’s bad ideas away from me? So here you see we have the world of Altcoins on the left, but then, the revenge of Bip300 on the right. We have copied Ethereum and </a:t>
            </a:r>
            <a:r>
              <a:rPr lang="en-US" dirty="0" err="1">
                <a:effectLst/>
                <a:latin typeface="Times New Roman" panose="02020603050405020304" pitchFamily="18" charset="0"/>
              </a:rPr>
              <a:t>Monero</a:t>
            </a:r>
            <a:r>
              <a:rPr lang="en-US" dirty="0">
                <a:effectLst/>
                <a:latin typeface="Times New Roman" panose="02020603050405020304" pitchFamily="18" charset="0"/>
              </a:rPr>
              <a:t> into our own projects that respect the 21M coin limit of BTC. No inflation.</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2</a:t>
            </a:fld>
            <a:endParaRPr lang="en-US"/>
          </a:p>
        </p:txBody>
      </p:sp>
    </p:spTree>
    <p:extLst>
      <p:ext uri="{BB962C8B-B14F-4D97-AF65-F5344CB8AC3E}">
        <p14:creationId xmlns:p14="http://schemas.microsoft.com/office/powerpoint/2010/main" val="15896893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Ok, so we covered </a:t>
            </a:r>
            <a:r>
              <a:rPr lang="en-US" i="1" u="sng" dirty="0">
                <a:effectLst/>
                <a:latin typeface="Times New Roman" panose="02020603050405020304" pitchFamily="18" charset="0"/>
              </a:rPr>
              <a:t>the idea</a:t>
            </a:r>
            <a:r>
              <a:rPr lang="en-US" dirty="0">
                <a:effectLst/>
                <a:latin typeface="Times New Roman" panose="02020603050405020304" pitchFamily="18" charset="0"/>
              </a:rPr>
              <a:t>. Now, the </a:t>
            </a:r>
            <a:r>
              <a:rPr lang="en-US" i="1" u="sng" dirty="0">
                <a:effectLst/>
                <a:latin typeface="Times New Roman" panose="02020603050405020304" pitchFamily="18" charset="0"/>
              </a:rPr>
              <a:t>concrete use-cases</a:t>
            </a:r>
            <a:r>
              <a:rPr lang="en-US" dirty="0">
                <a:effectLst/>
                <a:latin typeface="Times New Roman" panose="02020603050405020304" pitchFamily="18" charset="0"/>
              </a:rPr>
              <a:t>.</a:t>
            </a:r>
            <a:br>
              <a:rPr lang="en-US" dirty="0">
                <a:effectLst/>
                <a:latin typeface="Times New Roman" panose="02020603050405020304" pitchFamily="18" charset="0"/>
              </a:rPr>
            </a:br>
            <a:r>
              <a:rPr lang="en-US" dirty="0">
                <a:effectLst/>
                <a:latin typeface="Times New Roman" panose="02020603050405020304" pitchFamily="18" charset="0"/>
              </a:rPr>
              <a:t>Here are some Altcoins that I think we should consider ripping-off</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20</a:t>
            </a:fld>
            <a:endParaRPr lang="en-US"/>
          </a:p>
        </p:txBody>
      </p:sp>
    </p:spTree>
    <p:extLst>
      <p:ext uri="{BB962C8B-B14F-4D97-AF65-F5344CB8AC3E}">
        <p14:creationId xmlns:p14="http://schemas.microsoft.com/office/powerpoint/2010/main" val="38020189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Obviously, zCash I mentioned at the beginning. ZCash has transactions where the sender, receiver, and the amount are all private. So then we Bitcoiners have to put up with comparisons like this. Where someone puts something up and says “Bitcoin vs </a:t>
            </a:r>
            <a:r>
              <a:rPr lang="en-US" dirty="0" err="1"/>
              <a:t>Zcash</a:t>
            </a:r>
            <a:r>
              <a:rPr lang="en-US" dirty="0"/>
              <a:t>”. If we had Bip300, this infographic wouldn’t make any sense at all. In fact all debates about one coin vs another coin would make no sense at all. Which brings me to my related point...</a:t>
            </a:r>
          </a:p>
        </p:txBody>
      </p:sp>
      <p:sp>
        <p:nvSpPr>
          <p:cNvPr id="4" name="Slide Number Placeholder 3"/>
          <p:cNvSpPr>
            <a:spLocks noGrp="1"/>
          </p:cNvSpPr>
          <p:nvPr>
            <p:ph type="sldNum" sz="quarter" idx="5"/>
          </p:nvPr>
        </p:nvSpPr>
        <p:spPr/>
        <p:txBody>
          <a:bodyPr/>
          <a:lstStyle/>
          <a:p>
            <a:fld id="{7C913A21-1C9F-4257-8DBF-286E185605C8}" type="slidenum">
              <a:rPr lang="en-US" smtClean="0"/>
              <a:t>21</a:t>
            </a:fld>
            <a:endParaRPr lang="en-US"/>
          </a:p>
        </p:txBody>
      </p:sp>
    </p:spTree>
    <p:extLst>
      <p:ext uri="{BB962C8B-B14F-4D97-AF65-F5344CB8AC3E}">
        <p14:creationId xmlns:p14="http://schemas.microsoft.com/office/powerpoint/2010/main" val="25811639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...there is a darknet market that, in Dec of last year, decided to </a:t>
            </a:r>
            <a:r>
              <a:rPr lang="en-US" i="1" u="sng" dirty="0">
                <a:effectLst/>
                <a:latin typeface="Times New Roman" panose="02020603050405020304" pitchFamily="18" charset="0"/>
              </a:rPr>
              <a:t>only</a:t>
            </a:r>
            <a:r>
              <a:rPr lang="en-US" dirty="0">
                <a:effectLst/>
                <a:latin typeface="Times New Roman" panose="02020603050405020304" pitchFamily="18" charset="0"/>
              </a:rPr>
              <a:t> accept </a:t>
            </a:r>
            <a:r>
              <a:rPr lang="en-US" dirty="0" err="1">
                <a:effectLst/>
                <a:latin typeface="Times New Roman" panose="02020603050405020304" pitchFamily="18" charset="0"/>
              </a:rPr>
              <a:t>Monero</a:t>
            </a:r>
            <a:r>
              <a:rPr lang="en-US" dirty="0">
                <a:effectLst/>
                <a:latin typeface="Times New Roman" panose="02020603050405020304" pitchFamily="18" charset="0"/>
              </a:rPr>
              <a:t>. So that’s kind of a slap to the face. If we had Bip300, then there would be no reason for them to accept </a:t>
            </a:r>
            <a:r>
              <a:rPr lang="en-US" dirty="0" err="1">
                <a:effectLst/>
                <a:latin typeface="Times New Roman" panose="02020603050405020304" pitchFamily="18" charset="0"/>
              </a:rPr>
              <a:t>Monero</a:t>
            </a:r>
            <a:r>
              <a:rPr lang="en-US" dirty="0">
                <a:effectLst/>
                <a:latin typeface="Times New Roman" panose="02020603050405020304" pitchFamily="18" charset="0"/>
              </a:rPr>
              <a:t> at all, let alone </a:t>
            </a:r>
            <a:r>
              <a:rPr lang="en-US" i="1" u="sng" dirty="0">
                <a:effectLst/>
                <a:latin typeface="Times New Roman" panose="02020603050405020304" pitchFamily="18" charset="0"/>
              </a:rPr>
              <a:t>exclusively</a:t>
            </a:r>
            <a:r>
              <a:rPr lang="en-US" dirty="0">
                <a:effectLst/>
                <a:latin typeface="Times New Roman" panose="02020603050405020304" pitchFamily="18" charset="0"/>
              </a:rPr>
              <a:t>.</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22</a:t>
            </a:fld>
            <a:endParaRPr lang="en-US"/>
          </a:p>
        </p:txBody>
      </p:sp>
    </p:spTree>
    <p:extLst>
      <p:ext uri="{BB962C8B-B14F-4D97-AF65-F5344CB8AC3E}">
        <p14:creationId xmlns:p14="http://schemas.microsoft.com/office/powerpoint/2010/main" val="17016310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effectLst/>
                <a:latin typeface="Times New Roman" panose="02020603050405020304" pitchFamily="18" charset="0"/>
              </a:rPr>
              <a:t>BitDNS</a:t>
            </a:r>
            <a:r>
              <a:rPr lang="en-US" dirty="0">
                <a:effectLst/>
                <a:latin typeface="Times New Roman" panose="02020603050405020304" pitchFamily="18" charset="0"/>
              </a:rPr>
              <a:t> was an idea proposed on </a:t>
            </a:r>
            <a:r>
              <a:rPr lang="en-US" dirty="0" err="1">
                <a:effectLst/>
                <a:latin typeface="Times New Roman" panose="02020603050405020304" pitchFamily="18" charset="0"/>
              </a:rPr>
              <a:t>bitcointalk</a:t>
            </a:r>
            <a:r>
              <a:rPr lang="en-US" dirty="0">
                <a:effectLst/>
                <a:latin typeface="Times New Roman" panose="02020603050405020304" pitchFamily="18" charset="0"/>
              </a:rPr>
              <a:t>, which later became the Altcoin </a:t>
            </a:r>
            <a:r>
              <a:rPr lang="en-US" dirty="0" err="1">
                <a:effectLst/>
                <a:latin typeface="Times New Roman" panose="02020603050405020304" pitchFamily="18" charset="0"/>
              </a:rPr>
              <a:t>Namecoin</a:t>
            </a:r>
            <a:r>
              <a:rPr lang="en-US" dirty="0">
                <a:effectLst/>
                <a:latin typeface="Times New Roman" panose="02020603050405020304" pitchFamily="18" charset="0"/>
              </a:rPr>
              <a:t>. This thread -where it’s proposed- is something that absolutely everyone should look up and read, if they have the time. Lots of cool history here. ... Satoshi invents Merged Mining, he coins the term “side chain”, he writes about how there will be lots of different chains, all back in 2010. It’s really cool.</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Anyway, this concept, “</a:t>
            </a:r>
            <a:r>
              <a:rPr lang="en-US" dirty="0" err="1">
                <a:effectLst/>
                <a:latin typeface="Times New Roman" panose="02020603050405020304" pitchFamily="18" charset="0"/>
              </a:rPr>
              <a:t>BitDNS</a:t>
            </a:r>
            <a:r>
              <a:rPr lang="en-US" dirty="0">
                <a:effectLst/>
                <a:latin typeface="Times New Roman" panose="02020603050405020304" pitchFamily="18" charset="0"/>
              </a:rPr>
              <a:t>” is a weird idea, but I think it has tremendous potential. Again, I don’t have enough time to talk about it. But I did write a big article…</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23</a:t>
            </a:fld>
            <a:endParaRPr lang="en-US"/>
          </a:p>
        </p:txBody>
      </p:sp>
    </p:spTree>
    <p:extLst>
      <p:ext uri="{BB962C8B-B14F-4D97-AF65-F5344CB8AC3E}">
        <p14:creationId xmlns:p14="http://schemas.microsoft.com/office/powerpoint/2010/main" val="3186278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…in </a:t>
            </a:r>
            <a:r>
              <a:rPr lang="en-US" dirty="0" err="1">
                <a:effectLst/>
                <a:latin typeface="Times New Roman" panose="02020603050405020304" pitchFamily="18" charset="0"/>
              </a:rPr>
              <a:t>Feburary</a:t>
            </a:r>
            <a:r>
              <a:rPr lang="en-US" dirty="0">
                <a:effectLst/>
                <a:latin typeface="Times New Roman" panose="02020603050405020304" pitchFamily="18" charset="0"/>
              </a:rPr>
              <a:t> –“</a:t>
            </a:r>
            <a:r>
              <a:rPr lang="en-US" dirty="0" err="1">
                <a:effectLst/>
                <a:latin typeface="Times New Roman" panose="02020603050405020304" pitchFamily="18" charset="0"/>
              </a:rPr>
              <a:t>BitNames</a:t>
            </a:r>
            <a:r>
              <a:rPr lang="en-US" dirty="0">
                <a:effectLst/>
                <a:latin typeface="Times New Roman" panose="02020603050405020304" pitchFamily="18" charset="0"/>
              </a:rPr>
              <a:t>, there’s the </a:t>
            </a:r>
            <a:r>
              <a:rPr lang="en-US" dirty="0" err="1">
                <a:effectLst/>
                <a:latin typeface="Times New Roman" panose="02020603050405020304" pitchFamily="18" charset="0"/>
              </a:rPr>
              <a:t>url</a:t>
            </a:r>
            <a:r>
              <a:rPr lang="en-US" dirty="0">
                <a:effectLst/>
                <a:latin typeface="Times New Roman" panose="02020603050405020304" pitchFamily="18" charset="0"/>
              </a:rPr>
              <a:t>”, and I will now give you a </a:t>
            </a:r>
            <a:r>
              <a:rPr lang="en-US" i="1" u="sng" dirty="0">
                <a:effectLst/>
                <a:latin typeface="Times New Roman" panose="02020603050405020304" pitchFamily="18" charset="0"/>
              </a:rPr>
              <a:t>FEW</a:t>
            </a:r>
            <a:r>
              <a:rPr lang="en-US" dirty="0">
                <a:effectLst/>
                <a:latin typeface="Times New Roman" panose="02020603050405020304" pitchFamily="18" charset="0"/>
              </a:rPr>
              <a:t> of the images from that article. And you can read the article if you are interested.</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24</a:t>
            </a:fld>
            <a:endParaRPr lang="en-US"/>
          </a:p>
        </p:txBody>
      </p:sp>
    </p:spTree>
    <p:extLst>
      <p:ext uri="{BB962C8B-B14F-4D97-AF65-F5344CB8AC3E}">
        <p14:creationId xmlns:p14="http://schemas.microsoft.com/office/powerpoint/2010/main" val="42520899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…this is someone pretending to be Elon Musk, on Twitter…</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25</a:t>
            </a:fld>
            <a:endParaRPr lang="en-US"/>
          </a:p>
        </p:txBody>
      </p:sp>
    </p:spTree>
    <p:extLst>
      <p:ext uri="{BB962C8B-B14F-4D97-AF65-F5344CB8AC3E}">
        <p14:creationId xmlns:p14="http://schemas.microsoft.com/office/powerpoint/2010/main" val="19165949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…this is the Liberty Reserve website </a:t>
            </a:r>
            <a:r>
              <a:rPr lang="en-US" dirty="0" err="1">
                <a:effectLst/>
                <a:latin typeface="Times New Roman" panose="02020603050405020304" pitchFamily="18" charset="0"/>
              </a:rPr>
              <a:t>domain_name</a:t>
            </a:r>
            <a:r>
              <a:rPr lang="en-US" dirty="0">
                <a:effectLst/>
                <a:latin typeface="Times New Roman" panose="02020603050405020304" pitchFamily="18" charset="0"/>
              </a:rPr>
              <a:t> being seized…</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26</a:t>
            </a:fld>
            <a:endParaRPr lang="en-US"/>
          </a:p>
        </p:txBody>
      </p:sp>
    </p:spTree>
    <p:extLst>
      <p:ext uri="{BB962C8B-B14F-4D97-AF65-F5344CB8AC3E}">
        <p14:creationId xmlns:p14="http://schemas.microsoft.com/office/powerpoint/2010/main" val="19538292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…this is a guy on YouTube who, in the bottom-right, has to list out all of his screennames ... and they aren’t all identical, his Facebook name is different.</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With </a:t>
            </a:r>
            <a:r>
              <a:rPr lang="en-US" dirty="0" err="1">
                <a:effectLst/>
                <a:latin typeface="Times New Roman" panose="02020603050405020304" pitchFamily="18" charset="0"/>
              </a:rPr>
              <a:t>BitDNS</a:t>
            </a:r>
            <a:r>
              <a:rPr lang="en-US" dirty="0">
                <a:effectLst/>
                <a:latin typeface="Times New Roman" panose="02020603050405020304" pitchFamily="18" charset="0"/>
              </a:rPr>
              <a:t> everyone would just have one login, for every service. No one could seize your account, anywhere. And people would always be able to find you.</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27</a:t>
            </a:fld>
            <a:endParaRPr lang="en-US"/>
          </a:p>
        </p:txBody>
      </p:sp>
    </p:spTree>
    <p:extLst>
      <p:ext uri="{BB962C8B-B14F-4D97-AF65-F5344CB8AC3E}">
        <p14:creationId xmlns:p14="http://schemas.microsoft.com/office/powerpoint/2010/main" val="18819970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Ok lets talk about digital assets, now. Erc20/NFTs. They’re basically digital baseball cards. Except they are unforgeable and indestructible, and unseizable. Anyways, a lot of people have fun collecting things. Most NFTs are on Ethereum, which is really lame. Because we Bitcoiners started all that, with counterparty and colored coins, etc. If we had Bip300, we could have a whole, special ERC20 chain or something. That would domesticate all of this energy in Bitcoin. Instead of having it compete against Bitcoin.</a:t>
            </a:r>
          </a:p>
        </p:txBody>
      </p:sp>
      <p:sp>
        <p:nvSpPr>
          <p:cNvPr id="4" name="Slide Number Placeholder 3"/>
          <p:cNvSpPr>
            <a:spLocks noGrp="1"/>
          </p:cNvSpPr>
          <p:nvPr>
            <p:ph type="sldNum" sz="quarter" idx="5"/>
          </p:nvPr>
        </p:nvSpPr>
        <p:spPr/>
        <p:txBody>
          <a:bodyPr/>
          <a:lstStyle/>
          <a:p>
            <a:fld id="{7C913A21-1C9F-4257-8DBF-286E185605C8}" type="slidenum">
              <a:rPr lang="en-US" smtClean="0"/>
              <a:t>28</a:t>
            </a:fld>
            <a:endParaRPr lang="en-US"/>
          </a:p>
        </p:txBody>
      </p:sp>
    </p:spTree>
    <p:extLst>
      <p:ext uri="{BB962C8B-B14F-4D97-AF65-F5344CB8AC3E}">
        <p14:creationId xmlns:p14="http://schemas.microsoft.com/office/powerpoint/2010/main" val="5019722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one of my other projects, BitcoinHivemind.com, check it out. I designed it to be a sidechain from the very beginning. Here are some screenshots…</a:t>
            </a:r>
          </a:p>
        </p:txBody>
      </p:sp>
      <p:sp>
        <p:nvSpPr>
          <p:cNvPr id="4" name="Slide Number Placeholder 3"/>
          <p:cNvSpPr>
            <a:spLocks noGrp="1"/>
          </p:cNvSpPr>
          <p:nvPr>
            <p:ph type="sldNum" sz="quarter" idx="5"/>
          </p:nvPr>
        </p:nvSpPr>
        <p:spPr/>
        <p:txBody>
          <a:bodyPr/>
          <a:lstStyle/>
          <a:p>
            <a:fld id="{7C913A21-1C9F-4257-8DBF-286E185605C8}" type="slidenum">
              <a:rPr lang="en-US" smtClean="0"/>
              <a:t>29</a:t>
            </a:fld>
            <a:endParaRPr lang="en-US"/>
          </a:p>
        </p:txBody>
      </p:sp>
    </p:spTree>
    <p:extLst>
      <p:ext uri="{BB962C8B-B14F-4D97-AF65-F5344CB8AC3E}">
        <p14:creationId xmlns:p14="http://schemas.microsoft.com/office/powerpoint/2010/main" val="2664326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Ideally, with Bip300, if some annoying person asks “Sure Bitcoin seems great, but can it do .... </a:t>
            </a:r>
            <a:r>
              <a:rPr lang="en-US" dirty="0" err="1"/>
              <a:t>smart_contracts</a:t>
            </a:r>
            <a:r>
              <a:rPr lang="en-US" dirty="0"/>
              <a:t>, </a:t>
            </a:r>
            <a:r>
              <a:rPr lang="en-US" dirty="0" err="1"/>
              <a:t>DeFI</a:t>
            </a:r>
            <a:r>
              <a:rPr lang="en-US" dirty="0"/>
              <a:t>, zk-snarks, blah blah, you just say “Yes, Bitcoin can do that – see Bip300”.</a:t>
            </a:r>
          </a:p>
        </p:txBody>
      </p:sp>
      <p:sp>
        <p:nvSpPr>
          <p:cNvPr id="4" name="Slide Number Placeholder 3"/>
          <p:cNvSpPr>
            <a:spLocks noGrp="1"/>
          </p:cNvSpPr>
          <p:nvPr>
            <p:ph type="sldNum" sz="quarter" idx="5"/>
          </p:nvPr>
        </p:nvSpPr>
        <p:spPr/>
        <p:txBody>
          <a:bodyPr/>
          <a:lstStyle/>
          <a:p>
            <a:fld id="{7C913A21-1C9F-4257-8DBF-286E185605C8}" type="slidenum">
              <a:rPr lang="en-US" smtClean="0"/>
              <a:t>3</a:t>
            </a:fld>
            <a:endParaRPr lang="en-US"/>
          </a:p>
        </p:txBody>
      </p:sp>
    </p:spTree>
    <p:extLst>
      <p:ext uri="{BB962C8B-B14F-4D97-AF65-F5344CB8AC3E}">
        <p14:creationId xmlns:p14="http://schemas.microsoft.com/office/powerpoint/2010/main" val="36376182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7C913A21-1C9F-4257-8DBF-286E185605C8}" type="slidenum">
              <a:rPr lang="en-US" smtClean="0"/>
              <a:t>30</a:t>
            </a:fld>
            <a:endParaRPr lang="en-US"/>
          </a:p>
        </p:txBody>
      </p:sp>
    </p:spTree>
    <p:extLst>
      <p:ext uri="{BB962C8B-B14F-4D97-AF65-F5344CB8AC3E}">
        <p14:creationId xmlns:p14="http://schemas.microsoft.com/office/powerpoint/2010/main" val="27270427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software can do a lot of things…</a:t>
            </a:r>
          </a:p>
        </p:txBody>
      </p:sp>
      <p:sp>
        <p:nvSpPr>
          <p:cNvPr id="4" name="Slide Number Placeholder 3"/>
          <p:cNvSpPr>
            <a:spLocks noGrp="1"/>
          </p:cNvSpPr>
          <p:nvPr>
            <p:ph type="sldNum" sz="quarter" idx="5"/>
          </p:nvPr>
        </p:nvSpPr>
        <p:spPr/>
        <p:txBody>
          <a:bodyPr/>
          <a:lstStyle/>
          <a:p>
            <a:fld id="{7C913A21-1C9F-4257-8DBF-286E185605C8}" type="slidenum">
              <a:rPr lang="en-US" smtClean="0"/>
              <a:t>31</a:t>
            </a:fld>
            <a:endParaRPr lang="en-US"/>
          </a:p>
        </p:txBody>
      </p:sp>
    </p:spTree>
    <p:extLst>
      <p:ext uri="{BB962C8B-B14F-4D97-AF65-F5344CB8AC3E}">
        <p14:creationId xmlns:p14="http://schemas.microsoft.com/office/powerpoint/2010/main" val="21761346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 crowd favorite is ‘Futarchy’ – where there are futures markets for how well certain leaders would perform, if they were in charge. ... This idea is very distressing to bad leaders, [laugh] , because </a:t>
            </a:r>
            <a:r>
              <a:rPr lang="en-US" i="1" u="sng" dirty="0"/>
              <a:t>WE</a:t>
            </a:r>
            <a:r>
              <a:rPr lang="en-US" dirty="0"/>
              <a:t> can learn about exactly how bad </a:t>
            </a:r>
            <a:r>
              <a:rPr lang="en-US" i="1" u="sng" dirty="0"/>
              <a:t>they</a:t>
            </a:r>
            <a:r>
              <a:rPr lang="en-US" dirty="0"/>
              <a:t> are going to be, </a:t>
            </a:r>
            <a:r>
              <a:rPr lang="en-US" i="1" u="sng" dirty="0"/>
              <a:t>before</a:t>
            </a:r>
            <a:r>
              <a:rPr lang="en-US" dirty="0"/>
              <a:t> we cast a vote for anyone. I think that this is one of the most important ideas in the whole world.</a:t>
            </a:r>
          </a:p>
        </p:txBody>
      </p:sp>
      <p:sp>
        <p:nvSpPr>
          <p:cNvPr id="4" name="Slide Number Placeholder 3"/>
          <p:cNvSpPr>
            <a:spLocks noGrp="1"/>
          </p:cNvSpPr>
          <p:nvPr>
            <p:ph type="sldNum" sz="quarter" idx="5"/>
          </p:nvPr>
        </p:nvSpPr>
        <p:spPr/>
        <p:txBody>
          <a:bodyPr/>
          <a:lstStyle/>
          <a:p>
            <a:fld id="{7C913A21-1C9F-4257-8DBF-286E185605C8}" type="slidenum">
              <a:rPr lang="en-US" smtClean="0"/>
              <a:t>32</a:t>
            </a:fld>
            <a:endParaRPr lang="en-US"/>
          </a:p>
        </p:txBody>
      </p:sp>
    </p:spTree>
    <p:extLst>
      <p:ext uri="{BB962C8B-B14F-4D97-AF65-F5344CB8AC3E}">
        <p14:creationId xmlns:p14="http://schemas.microsoft.com/office/powerpoint/2010/main" val="5238888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This is Sia, which is David </a:t>
            </a:r>
            <a:r>
              <a:rPr lang="en-US" dirty="0" err="1">
                <a:effectLst/>
                <a:latin typeface="Times New Roman" panose="02020603050405020304" pitchFamily="18" charset="0"/>
              </a:rPr>
              <a:t>Vorick’s</a:t>
            </a:r>
            <a:r>
              <a:rPr lang="en-US" dirty="0">
                <a:effectLst/>
                <a:latin typeface="Times New Roman" panose="02020603050405020304" pitchFamily="18" charset="0"/>
              </a:rPr>
              <a:t> project (who some of you may know). (Decentralized P2P cloud storage, managed and enforced by the blockchain). So, you have a hard drive at home, a lot of that space you aren’t using. And you also have a </a:t>
            </a:r>
            <a:r>
              <a:rPr lang="en-US" dirty="0" err="1">
                <a:effectLst/>
                <a:latin typeface="Times New Roman" panose="02020603050405020304" pitchFamily="18" charset="0"/>
              </a:rPr>
              <a:t>bandwith</a:t>
            </a:r>
            <a:r>
              <a:rPr lang="en-US" dirty="0">
                <a:effectLst/>
                <a:latin typeface="Times New Roman" panose="02020603050405020304" pitchFamily="18" charset="0"/>
              </a:rPr>
              <a:t> connection at home, most of that </a:t>
            </a:r>
            <a:r>
              <a:rPr lang="en-US" dirty="0" err="1">
                <a:effectLst/>
                <a:latin typeface="Times New Roman" panose="02020603050405020304" pitchFamily="18" charset="0"/>
              </a:rPr>
              <a:t>bandwith</a:t>
            </a:r>
            <a:r>
              <a:rPr lang="en-US" dirty="0">
                <a:effectLst/>
                <a:latin typeface="Times New Roman" panose="02020603050405020304" pitchFamily="18" charset="0"/>
              </a:rPr>
              <a:t> you also aren’t using. With this you rent it out. Sia has been running for 5 years, it’s very decentralized – it would keep running if the dev team quit. He’s got the costs down an order of magnitude below Amazon.</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Using his Altcoin software – you can walk across a border, buy a new a blank computer, type in your 12 word seed phrase, and it will automatically download your entire filesystem (to that computer). It’s really kind of cool.</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Again, I gave this talk in June, 5 months ago. But I looked up the new numbers, yesterday…</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33</a:t>
            </a:fld>
            <a:endParaRPr lang="en-US"/>
          </a:p>
        </p:txBody>
      </p:sp>
    </p:spTree>
    <p:extLst>
      <p:ext uri="{BB962C8B-B14F-4D97-AF65-F5344CB8AC3E}">
        <p14:creationId xmlns:p14="http://schemas.microsoft.com/office/powerpoint/2010/main" val="27354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a:effectLst/>
                <a:latin typeface="Times New Roman" panose="02020603050405020304" pitchFamily="18" charset="0"/>
              </a:rPr>
              <a:t>and here they are. They’re up a lot.</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Unfortunately, you don’t often hear about projects like this, because </a:t>
            </a:r>
            <a:r>
              <a:rPr lang="en-US" i="1" u="sng" dirty="0">
                <a:effectLst/>
                <a:latin typeface="Times New Roman" panose="02020603050405020304" pitchFamily="18" charset="0"/>
              </a:rPr>
              <a:t>99+%</a:t>
            </a:r>
            <a:r>
              <a:rPr lang="en-US" i="1" u="none" dirty="0">
                <a:effectLst/>
                <a:latin typeface="Times New Roman" panose="02020603050405020304" pitchFamily="18" charset="0"/>
              </a:rPr>
              <a:t> </a:t>
            </a:r>
            <a:r>
              <a:rPr lang="en-US" dirty="0">
                <a:effectLst/>
                <a:latin typeface="Times New Roman" panose="02020603050405020304" pitchFamily="18" charset="0"/>
              </a:rPr>
              <a:t>of Altcoins are scams, and it drowns out the useful projects. Which is sad. Yet another thing solved by Bip300, since no scammer would make a Bip300 sidechain.</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34</a:t>
            </a:fld>
            <a:endParaRPr lang="en-US"/>
          </a:p>
        </p:txBody>
      </p:sp>
    </p:spTree>
    <p:extLst>
      <p:ext uri="{BB962C8B-B14F-4D97-AF65-F5344CB8AC3E}">
        <p14:creationId xmlns:p14="http://schemas.microsoft.com/office/powerpoint/2010/main" val="26481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I will mention that, as an added bonus, if miners upgraded to activate Bips 300+301, then ---theoretically--- that might be the very last time anyone ever needs to upgrade their Bitcoin software again, ever. Which is more convenient, but also more secure as well. ( If you’re worrying about protecting Layer 1. )</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Furthermore, in my opinion, Bip300 is the only practical way of eventually forking the Layer1 Blocksize </a:t>
            </a:r>
            <a:r>
              <a:rPr lang="en-US" i="1" u="sng" dirty="0">
                <a:effectLst/>
                <a:latin typeface="Times New Roman" panose="02020603050405020304" pitchFamily="18" charset="0"/>
              </a:rPr>
              <a:t>down</a:t>
            </a:r>
            <a:r>
              <a:rPr lang="en-US" dirty="0">
                <a:effectLst/>
                <a:latin typeface="Times New Roman" panose="02020603050405020304" pitchFamily="18" charset="0"/>
              </a:rPr>
              <a:t> to 350k, which I know at least some of claim to want. Because this would improve decentralization (as recommended by some experts, including Luke </a:t>
            </a:r>
            <a:r>
              <a:rPr lang="en-US" dirty="0" err="1">
                <a:effectLst/>
                <a:latin typeface="Times New Roman" panose="02020603050405020304" pitchFamily="18" charset="0"/>
              </a:rPr>
              <a:t>Dashjr</a:t>
            </a:r>
            <a:r>
              <a:rPr lang="en-US" dirty="0">
                <a:effectLst/>
                <a:latin typeface="Times New Roman" panose="02020603050405020304" pitchFamily="18" charset="0"/>
              </a:rPr>
              <a:t>). …</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35</a:t>
            </a:fld>
            <a:endParaRPr lang="en-US"/>
          </a:p>
        </p:txBody>
      </p:sp>
    </p:spTree>
    <p:extLst>
      <p:ext uri="{BB962C8B-B14F-4D97-AF65-F5344CB8AC3E}">
        <p14:creationId xmlns:p14="http://schemas.microsoft.com/office/powerpoint/2010/main" val="21397553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Times New Roman" panose="02020603050405020304" pitchFamily="18" charset="0"/>
              </a:rPr>
              <a:t>… Ok now for those *drawbacks*.</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Here they are. The first supposed drawback of Bip300, is that miners can ---with a little bit of setup and technical knowledge and effort on their part, and certainly patience--- miners can remove all the coins from a Bip300 sidechain, and pay those coins, to themselves. Hence it is called the “miners- can-steal” problem. Here you see an evil miner, replacing that one hash I mentioned before with a different hash, and then it eventually pays out (to the miner).</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The second, supposed drawback of Bip300, *sigh* is: if some miners ever have a profitable side- hustle, then maybe some other miners might not be able to have that side hustle. And then they might go out of business; and wouldn’t be able to buy as many Xmas presents for their children.</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36</a:t>
            </a:fld>
            <a:endParaRPr lang="en-US"/>
          </a:p>
        </p:txBody>
      </p:sp>
    </p:spTree>
    <p:extLst>
      <p:ext uri="{BB962C8B-B14F-4D97-AF65-F5344CB8AC3E}">
        <p14:creationId xmlns:p14="http://schemas.microsoft.com/office/powerpoint/2010/main" val="38881719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Times New Roman" panose="02020603050405020304" pitchFamily="18" charset="0"/>
              </a:rPr>
              <a:t>Both of these are so, false, that its hard to know where to begin.</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37</a:t>
            </a:fld>
            <a:endParaRPr lang="en-US"/>
          </a:p>
        </p:txBody>
      </p:sp>
    </p:spTree>
    <p:extLst>
      <p:ext uri="{BB962C8B-B14F-4D97-AF65-F5344CB8AC3E}">
        <p14:creationId xmlns:p14="http://schemas.microsoft.com/office/powerpoint/2010/main" val="38911662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Bip300 is designed, to prevent miners from stealing from sidechains. But, it is nonetheless possible. Similarly, – miners “can” (can in quotes **) steal from the LN. In fact its much easier for miners to steal from the LN, since Bip300 has this 6 month timeout period. So, were you worried about miners stealing from the lightning network a moment ago? If so, just cross off this entire left half of the page. I have to stress: this comparison isn’t to knock the LN, I’m saying that the criterion is stupid. 51% hashrate can do a lot of horrible things, but that doesn’t stop us from </a:t>
            </a:r>
            <a:r>
              <a:rPr lang="en-US" i="1" u="sng" dirty="0"/>
              <a:t>allowing users</a:t>
            </a:r>
            <a:r>
              <a:rPr lang="en-US" i="1" u="none" dirty="0"/>
              <a:t> </a:t>
            </a:r>
            <a:r>
              <a:rPr lang="en-US" dirty="0"/>
              <a:t>to opt-in to certain tradeoffs. After all, its Bitcoin not Prison.</a:t>
            </a:r>
          </a:p>
        </p:txBody>
      </p:sp>
      <p:sp>
        <p:nvSpPr>
          <p:cNvPr id="4" name="Slide Number Placeholder 3"/>
          <p:cNvSpPr>
            <a:spLocks noGrp="1"/>
          </p:cNvSpPr>
          <p:nvPr>
            <p:ph type="sldNum" sz="quarter" idx="5"/>
          </p:nvPr>
        </p:nvSpPr>
        <p:spPr/>
        <p:txBody>
          <a:bodyPr/>
          <a:lstStyle/>
          <a:p>
            <a:fld id="{7C913A21-1C9F-4257-8DBF-286E185605C8}" type="slidenum">
              <a:rPr lang="en-US" smtClean="0"/>
              <a:t>38</a:t>
            </a:fld>
            <a:endParaRPr lang="en-US"/>
          </a:p>
        </p:txBody>
      </p:sp>
    </p:spTree>
    <p:extLst>
      <p:ext uri="{BB962C8B-B14F-4D97-AF65-F5344CB8AC3E}">
        <p14:creationId xmlns:p14="http://schemas.microsoft.com/office/powerpoint/2010/main" val="38754891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one is even sillier. I think what I would like to highlight is that the implications are ridiculous. So, if </a:t>
            </a:r>
            <a:r>
              <a:rPr lang="en-US" dirty="0" err="1"/>
              <a:t>BitFury</a:t>
            </a:r>
            <a:r>
              <a:rPr lang="en-US" dirty="0"/>
              <a:t> sold t-shirts on the side, for profit, then </a:t>
            </a:r>
            <a:r>
              <a:rPr lang="en-US" i="1" u="sng" dirty="0"/>
              <a:t>t-shirts = bad for BTC</a:t>
            </a:r>
            <a:r>
              <a:rPr lang="en-US" dirty="0"/>
              <a:t>. They would be as bad for Bitcoin as Bip300 is, anyway. If Michal Saylor altruistically paid miners $0.10 per year, then MS = bad for 9 Bitcoin. Blah blah blah... I think what’s really happening here, is that people are confusing nodes with miners. Miners run nodes, but not the other way around. We want nodes to be as cheap as possible. That is absolutely important; but we don’t want mining to be as cheap as possible. If we wanted that, we could just get rid of all of the upward difficulty adjustments.</a:t>
            </a:r>
            <a:br>
              <a:rPr lang="en-US" dirty="0"/>
            </a:br>
            <a:br>
              <a:rPr lang="en-US" dirty="0"/>
            </a:br>
            <a:r>
              <a:rPr lang="en-US" dirty="0"/>
              <a:t>So I have total contempt for these two supposed drawbacks. In fact both of them are not drawbacks at all…</a:t>
            </a:r>
          </a:p>
        </p:txBody>
      </p:sp>
      <p:sp>
        <p:nvSpPr>
          <p:cNvPr id="4" name="Slide Number Placeholder 3"/>
          <p:cNvSpPr>
            <a:spLocks noGrp="1"/>
          </p:cNvSpPr>
          <p:nvPr>
            <p:ph type="sldNum" sz="quarter" idx="5"/>
          </p:nvPr>
        </p:nvSpPr>
        <p:spPr/>
        <p:txBody>
          <a:bodyPr/>
          <a:lstStyle/>
          <a:p>
            <a:fld id="{7C913A21-1C9F-4257-8DBF-286E185605C8}" type="slidenum">
              <a:rPr lang="en-US" smtClean="0"/>
              <a:t>39</a:t>
            </a:fld>
            <a:endParaRPr lang="en-US"/>
          </a:p>
        </p:txBody>
      </p:sp>
    </p:spTree>
    <p:extLst>
      <p:ext uri="{BB962C8B-B14F-4D97-AF65-F5344CB8AC3E}">
        <p14:creationId xmlns:p14="http://schemas.microsoft.com/office/powerpoint/2010/main" val="3452019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Similarly, if some innovator dreams up a crazy idea, “Hey I can improve Bitcoin, it only needs my new idea ... larger </a:t>
            </a:r>
            <a:r>
              <a:rPr lang="en-US" dirty="0" err="1"/>
              <a:t>blocksizes</a:t>
            </a:r>
            <a:r>
              <a:rPr lang="en-US" dirty="0"/>
              <a:t>, Turing Completeness, KYC-miner-coins?” Then: similarly, they now can do that without anyone’s permission. They just don’t do it on Bitcoin base layer, they do it on a Bip300 sidechain.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that’s the goal – FREEDOM. Developers can write whatever code they want, users can use that code if they like. Everyone gets what they want. But how is it accomplished?</a:t>
            </a:r>
          </a:p>
        </p:txBody>
      </p:sp>
      <p:sp>
        <p:nvSpPr>
          <p:cNvPr id="4" name="Slide Number Placeholder 3"/>
          <p:cNvSpPr>
            <a:spLocks noGrp="1"/>
          </p:cNvSpPr>
          <p:nvPr>
            <p:ph type="sldNum" sz="quarter" idx="5"/>
          </p:nvPr>
        </p:nvSpPr>
        <p:spPr/>
        <p:txBody>
          <a:bodyPr/>
          <a:lstStyle/>
          <a:p>
            <a:fld id="{7C913A21-1C9F-4257-8DBF-286E185605C8}" type="slidenum">
              <a:rPr lang="en-US" smtClean="0"/>
              <a:t>4</a:t>
            </a:fld>
            <a:endParaRPr lang="en-US"/>
          </a:p>
        </p:txBody>
      </p:sp>
    </p:spTree>
    <p:extLst>
      <p:ext uri="{BB962C8B-B14F-4D97-AF65-F5344CB8AC3E}">
        <p14:creationId xmlns:p14="http://schemas.microsoft.com/office/powerpoint/2010/main" val="1081562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 left one allows for super-reliable oracle and high-quality smart contracts, and the right one is the only thing that is going to keep hashrate security up, in the future. So, they’re not drawbacks at all, in fact they’re both pretty cool; features.</a:t>
            </a:r>
          </a:p>
        </p:txBody>
      </p:sp>
      <p:sp>
        <p:nvSpPr>
          <p:cNvPr id="4" name="Slide Number Placeholder 3"/>
          <p:cNvSpPr>
            <a:spLocks noGrp="1"/>
          </p:cNvSpPr>
          <p:nvPr>
            <p:ph type="sldNum" sz="quarter" idx="5"/>
          </p:nvPr>
        </p:nvSpPr>
        <p:spPr/>
        <p:txBody>
          <a:bodyPr/>
          <a:lstStyle/>
          <a:p>
            <a:fld id="{7C913A21-1C9F-4257-8DBF-286E185605C8}" type="slidenum">
              <a:rPr lang="en-US" smtClean="0"/>
              <a:t>40</a:t>
            </a:fld>
            <a:endParaRPr lang="en-US"/>
          </a:p>
        </p:txBody>
      </p:sp>
    </p:spTree>
    <p:extLst>
      <p:ext uri="{BB962C8B-B14F-4D97-AF65-F5344CB8AC3E}">
        <p14:creationId xmlns:p14="http://schemas.microsoft.com/office/powerpoint/2010/main" val="356066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Ok, what should you do? Here is what I suggest: The most important thing is, to learn. The best way to learn, is to actually download the software and use it. Don’t listen to what people say on Twitter. Run the </a:t>
            </a:r>
            <a:r>
              <a:rPr lang="en-US" dirty="0" err="1"/>
              <a:t>testnet</a:t>
            </a:r>
            <a:r>
              <a:rPr lang="en-US" dirty="0"/>
              <a:t> software yourself ... otherwise you know ... </a:t>
            </a:r>
            <a:r>
              <a:rPr lang="en-US" i="1" u="sng" dirty="0"/>
              <a:t>nothing</a:t>
            </a:r>
            <a:r>
              <a:rPr lang="en-US" dirty="0"/>
              <a:t>.</a:t>
            </a:r>
            <a:br>
              <a:rPr lang="en-US" dirty="0"/>
            </a:br>
            <a:br>
              <a:rPr lang="en-US" dirty="0"/>
            </a:br>
            <a:r>
              <a:rPr lang="en-US" dirty="0"/>
              <a:t>Second: the Bitcoin community prides itself on consensus – we don’t make a change, until lots of people agree that they want it. So: help spread the word. So, talk to your friends or whatever.</a:t>
            </a:r>
            <a:br>
              <a:rPr lang="en-US" dirty="0"/>
            </a:br>
            <a:br>
              <a:rPr lang="en-US" dirty="0"/>
            </a:br>
            <a:r>
              <a:rPr lang="en-US" dirty="0"/>
              <a:t>Finally, maybe (?) this might help – Change the way you view Altcoins. They aren’t rivals, that are inherently evil; they’re a place where technology is previewed, before it is copied into BTC.</a:t>
            </a:r>
          </a:p>
        </p:txBody>
      </p:sp>
      <p:sp>
        <p:nvSpPr>
          <p:cNvPr id="4" name="Slide Number Placeholder 3"/>
          <p:cNvSpPr>
            <a:spLocks noGrp="1"/>
          </p:cNvSpPr>
          <p:nvPr>
            <p:ph type="sldNum" sz="quarter" idx="5"/>
          </p:nvPr>
        </p:nvSpPr>
        <p:spPr/>
        <p:txBody>
          <a:bodyPr/>
          <a:lstStyle/>
          <a:p>
            <a:fld id="{7C913A21-1C9F-4257-8DBF-286E185605C8}" type="slidenum">
              <a:rPr lang="en-US" smtClean="0"/>
              <a:t>41</a:t>
            </a:fld>
            <a:endParaRPr lang="en-US"/>
          </a:p>
        </p:txBody>
      </p:sp>
    </p:spTree>
    <p:extLst>
      <p:ext uri="{BB962C8B-B14F-4D97-AF65-F5344CB8AC3E}">
        <p14:creationId xmlns:p14="http://schemas.microsoft.com/office/powerpoint/2010/main" val="3434701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Ok that’s the talk, thank you! : )</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42</a:t>
            </a:fld>
            <a:endParaRPr lang="en-US"/>
          </a:p>
        </p:txBody>
      </p:sp>
    </p:spTree>
    <p:extLst>
      <p:ext uri="{BB962C8B-B14F-4D97-AF65-F5344CB8AC3E}">
        <p14:creationId xmlns:p14="http://schemas.microsoft.com/office/powerpoint/2010/main" val="2881587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Times New Roman" panose="02020603050405020304" pitchFamily="18" charset="0"/>
              </a:rPr>
              <a:t>I will break the idea down, into three aspects. These are: Full Autonomy ; Protect the Base Layer ; and Improve Miner Incentives.</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Before continuing, however, I did want to mention, that this project is not vaporware. The code is open source (on </a:t>
            </a:r>
            <a:r>
              <a:rPr lang="en-US" dirty="0" err="1">
                <a:effectLst/>
                <a:latin typeface="Times New Roman" panose="02020603050405020304" pitchFamily="18" charset="0"/>
              </a:rPr>
              <a:t>Github</a:t>
            </a:r>
            <a:r>
              <a:rPr lang="en-US" dirty="0">
                <a:effectLst/>
                <a:latin typeface="Times New Roman" panose="02020603050405020304" pitchFamily="18" charset="0"/>
              </a:rPr>
              <a:t>, right now!), there’s downloads with a GUI (we have Windows/Mac versions now), and there’s even a YouTube video of me, using Bip300 on </a:t>
            </a:r>
            <a:r>
              <a:rPr lang="en-US" dirty="0" err="1">
                <a:effectLst/>
                <a:latin typeface="Times New Roman" panose="02020603050405020304" pitchFamily="18" charset="0"/>
              </a:rPr>
              <a:t>testnet</a:t>
            </a:r>
            <a:r>
              <a:rPr lang="en-US" dirty="0">
                <a:effectLst/>
                <a:latin typeface="Times New Roman" panose="02020603050405020304" pitchFamily="18" charset="0"/>
              </a:rPr>
              <a:t>, to copy the zCash Altcoin. So the software is very use-able, you can download it right now. Ok now back to these three aspects.</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5</a:t>
            </a:fld>
            <a:endParaRPr lang="en-US"/>
          </a:p>
        </p:txBody>
      </p:sp>
    </p:spTree>
    <p:extLst>
      <p:ext uri="{BB962C8B-B14F-4D97-AF65-F5344CB8AC3E}">
        <p14:creationId xmlns:p14="http://schemas.microsoft.com/office/powerpoint/2010/main" val="784376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Aspect number one: full autonomy. Each new Bip300 sidechain is its own ‘app’ and you can change the sidechain software however you like. It’s just like making a new iPhone app: each “app” has its own development team, the software they write can have any validation rules, (!) or no validation rules.</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But, for example, they could add: zk-snarks, higher Blocksize, </a:t>
            </a:r>
            <a:r>
              <a:rPr lang="en-US" dirty="0" err="1">
                <a:effectLst/>
                <a:latin typeface="Times New Roman" panose="02020603050405020304" pitchFamily="18" charset="0"/>
              </a:rPr>
              <a:t>turing</a:t>
            </a:r>
            <a:r>
              <a:rPr lang="en-US" dirty="0">
                <a:effectLst/>
                <a:latin typeface="Times New Roman" panose="02020603050405020304" pitchFamily="18" charset="0"/>
              </a:rPr>
              <a:t> complete scripts, Taproot, </a:t>
            </a:r>
            <a:r>
              <a:rPr lang="en-US" dirty="0" err="1">
                <a:effectLst/>
                <a:latin typeface="Times New Roman" panose="02020603050405020304" pitchFamily="18" charset="0"/>
              </a:rPr>
              <a:t>mimblewimble</a:t>
            </a:r>
            <a:r>
              <a:rPr lang="en-US" dirty="0">
                <a:effectLst/>
                <a:latin typeface="Times New Roman" panose="02020603050405020304" pitchFamily="18" charset="0"/>
              </a:rPr>
              <a:t>, </a:t>
            </a:r>
            <a:r>
              <a:rPr lang="en-US" dirty="0" err="1">
                <a:effectLst/>
                <a:latin typeface="Times New Roman" panose="02020603050405020304" pitchFamily="18" charset="0"/>
              </a:rPr>
              <a:t>Monero</a:t>
            </a:r>
            <a:r>
              <a:rPr lang="en-US" dirty="0">
                <a:effectLst/>
                <a:latin typeface="Times New Roman" panose="02020603050405020304" pitchFamily="18" charset="0"/>
              </a:rPr>
              <a:t> ring-signatures, whatever you like. Any idea –good or bad— can be done and no one can stop them. It’s just like releasing a new iPhone app. Each project starts with zero Bit-coins on them. No coins.</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6</a:t>
            </a:fld>
            <a:endParaRPr lang="en-US"/>
          </a:p>
        </p:txBody>
      </p:sp>
    </p:spTree>
    <p:extLst>
      <p:ext uri="{BB962C8B-B14F-4D97-AF65-F5344CB8AC3E}">
        <p14:creationId xmlns:p14="http://schemas.microsoft.com/office/powerpoint/2010/main" val="2102852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Coins travel from layer1, to these other networks. Users have to voluntarily choose to send their BTC over. To your software. Just like a lighting App. (So it’s a good comparison). Those purple coins are Altcoins ... we don’t like those. But next to it is a sidechain that does the exact same thing. So....</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7</a:t>
            </a:fld>
            <a:endParaRPr lang="en-US"/>
          </a:p>
        </p:txBody>
      </p:sp>
    </p:spTree>
    <p:extLst>
      <p:ext uri="{BB962C8B-B14F-4D97-AF65-F5344CB8AC3E}">
        <p14:creationId xmlns:p14="http://schemas.microsoft.com/office/powerpoint/2010/main" val="2272101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here you see the coins move over. Two coins to Zap, in the lightning world; and one coin to Bit-ZCash, in the Bip300 world. Still 21 million coins total.</a:t>
            </a:r>
          </a:p>
        </p:txBody>
      </p:sp>
      <p:sp>
        <p:nvSpPr>
          <p:cNvPr id="4" name="Slide Number Placeholder 3"/>
          <p:cNvSpPr>
            <a:spLocks noGrp="1"/>
          </p:cNvSpPr>
          <p:nvPr>
            <p:ph type="sldNum" sz="quarter" idx="5"/>
          </p:nvPr>
        </p:nvSpPr>
        <p:spPr/>
        <p:txBody>
          <a:bodyPr/>
          <a:lstStyle/>
          <a:p>
            <a:fld id="{7C913A21-1C9F-4257-8DBF-286E185605C8}" type="slidenum">
              <a:rPr lang="en-US" smtClean="0"/>
              <a:t>8</a:t>
            </a:fld>
            <a:endParaRPr lang="en-US"/>
          </a:p>
        </p:txBody>
      </p:sp>
    </p:spTree>
    <p:extLst>
      <p:ext uri="{BB962C8B-B14F-4D97-AF65-F5344CB8AC3E}">
        <p14:creationId xmlns:p14="http://schemas.microsoft.com/office/powerpoint/2010/main" val="34019356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aspect two – the base layer ( ie, Bitcoin Core, ie the mainchain, ie “layer1”) that – your Bitcoin node -- is unaffected by problems on the sidechain. Even under very extreme adversarial conditions where the sidechain experiencing all sorts of chaos, Layer1 is just going to solider on, and ignore all of that. The drama can only go one way. So, let me try to explain this.</a:t>
            </a:r>
          </a:p>
        </p:txBody>
      </p:sp>
      <p:sp>
        <p:nvSpPr>
          <p:cNvPr id="4" name="Slide Number Placeholder 3"/>
          <p:cNvSpPr>
            <a:spLocks noGrp="1"/>
          </p:cNvSpPr>
          <p:nvPr>
            <p:ph type="sldNum" sz="quarter" idx="5"/>
          </p:nvPr>
        </p:nvSpPr>
        <p:spPr/>
        <p:txBody>
          <a:bodyPr/>
          <a:lstStyle/>
          <a:p>
            <a:fld id="{7C913A21-1C9F-4257-8DBF-286E185605C8}" type="slidenum">
              <a:rPr lang="en-US" smtClean="0"/>
              <a:t>9</a:t>
            </a:fld>
            <a:endParaRPr lang="en-US"/>
          </a:p>
        </p:txBody>
      </p:sp>
    </p:spTree>
    <p:extLst>
      <p:ext uri="{BB962C8B-B14F-4D97-AF65-F5344CB8AC3E}">
        <p14:creationId xmlns:p14="http://schemas.microsoft.com/office/powerpoint/2010/main" val="759354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0A403-F055-4A80-9604-4C399A2A227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EA4E94-869A-4FC9-AE49-E8265D7C53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3" name="Footer Placeholder 4">
            <a:extLst>
              <a:ext uri="{FF2B5EF4-FFF2-40B4-BE49-F238E27FC236}">
                <a16:creationId xmlns:a16="http://schemas.microsoft.com/office/drawing/2014/main" id="{18434A2D-CEAB-42A0-99C1-05A134C3D0BF}"/>
              </a:ext>
            </a:extLst>
          </p:cNvPr>
          <p:cNvSpPr>
            <a:spLocks noGrp="1"/>
          </p:cNvSpPr>
          <p:nvPr>
            <p:ph type="ftr" sz="quarter" idx="11"/>
          </p:nvPr>
        </p:nvSpPr>
        <p:spPr>
          <a:xfrm>
            <a:off x="154379" y="6378499"/>
            <a:ext cx="11447813" cy="365125"/>
          </a:xfrm>
          <a:solidFill>
            <a:schemeClr val="bg1"/>
          </a:solidFill>
          <a:ln>
            <a:solidFill>
              <a:schemeClr val="bg1">
                <a:lumMod val="50000"/>
              </a:schemeClr>
            </a:solidFill>
          </a:ln>
        </p:spPr>
        <p:txBody>
          <a:bodyPr/>
          <a:lstStyle>
            <a:lvl1pPr>
              <a:defRPr sz="2400">
                <a:solidFill>
                  <a:sysClr val="windowText" lastClr="000000"/>
                </a:solidFill>
              </a:defRPr>
            </a:lvl1p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www.bip300.info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14" name="Slide Number Placeholder 5">
            <a:extLst>
              <a:ext uri="{FF2B5EF4-FFF2-40B4-BE49-F238E27FC236}">
                <a16:creationId xmlns:a16="http://schemas.microsoft.com/office/drawing/2014/main" id="{46E5AE1C-F21E-4AD0-8FD8-59838F217094}"/>
              </a:ext>
            </a:extLst>
          </p:cNvPr>
          <p:cNvSpPr>
            <a:spLocks noGrp="1"/>
          </p:cNvSpPr>
          <p:nvPr>
            <p:ph type="sldNum" sz="quarter" idx="12"/>
          </p:nvPr>
        </p:nvSpPr>
        <p:spPr>
          <a:xfrm>
            <a:off x="11714352" y="6457950"/>
            <a:ext cx="436756" cy="365125"/>
          </a:xfrm>
        </p:spPr>
        <p:txBody>
          <a:bodyPr/>
          <a:lstStyle/>
          <a:p>
            <a:fld id="{64A73B7B-B545-4723-8D44-5CC401310D8B}" type="slidenum">
              <a:rPr lang="en-US" smtClean="0"/>
              <a:t>‹#›</a:t>
            </a:fld>
            <a:endParaRPr lang="en-US" dirty="0"/>
          </a:p>
        </p:txBody>
      </p:sp>
    </p:spTree>
    <p:extLst>
      <p:ext uri="{BB962C8B-B14F-4D97-AF65-F5344CB8AC3E}">
        <p14:creationId xmlns:p14="http://schemas.microsoft.com/office/powerpoint/2010/main" val="4053839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5062A-693C-4E50-95B2-3EB3427690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1723B37-237A-446D-BB60-3A8DBCB3E5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70FCF2-1513-4CCE-BFCB-38FAC75C3445}"/>
              </a:ext>
            </a:extLst>
          </p:cNvPr>
          <p:cNvSpPr>
            <a:spLocks noGrp="1"/>
          </p:cNvSpPr>
          <p:nvPr>
            <p:ph type="dt" sz="half" idx="10"/>
          </p:nvPr>
        </p:nvSpPr>
        <p:spPr/>
        <p:txBody>
          <a:bodyPr/>
          <a:lstStyle/>
          <a:p>
            <a:fld id="{21AB0825-84A4-4060-A5F2-FB2C94504857}" type="datetime1">
              <a:rPr lang="en-US" smtClean="0"/>
              <a:t>3/23/2023</a:t>
            </a:fld>
            <a:endParaRPr lang="en-US"/>
          </a:p>
        </p:txBody>
      </p:sp>
      <p:sp>
        <p:nvSpPr>
          <p:cNvPr id="5" name="Footer Placeholder 4">
            <a:extLst>
              <a:ext uri="{FF2B5EF4-FFF2-40B4-BE49-F238E27FC236}">
                <a16:creationId xmlns:a16="http://schemas.microsoft.com/office/drawing/2014/main" id="{69534CEF-58FB-449A-A37D-36D8ED9DB161}"/>
              </a:ext>
            </a:extLst>
          </p:cNvPr>
          <p:cNvSpPr>
            <a:spLocks noGrp="1"/>
          </p:cNvSpPr>
          <p:nvPr>
            <p:ph type="ftr" sz="quarter" idx="11"/>
          </p:nvPr>
        </p:nvSpPr>
        <p:spPr/>
        <p:txBody>
          <a:bodyPr/>
          <a:lstStyle/>
          <a:p>
            <a:r>
              <a:rPr lang="en-US"/>
              <a:t>@truthcoin     _________   www.bip300.info     ________     t.me/DcInsiders</a:t>
            </a:r>
          </a:p>
        </p:txBody>
      </p:sp>
      <p:sp>
        <p:nvSpPr>
          <p:cNvPr id="6" name="Slide Number Placeholder 5">
            <a:extLst>
              <a:ext uri="{FF2B5EF4-FFF2-40B4-BE49-F238E27FC236}">
                <a16:creationId xmlns:a16="http://schemas.microsoft.com/office/drawing/2014/main" id="{33DEBDB6-6553-4060-B32B-035477CEC5BC}"/>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1971769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AAC25E-9025-4FEB-898F-AA7CC6EC1E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3909CF1-9E4F-42BA-9B67-A09A3A37A1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B3DD14-9FBB-4BC6-AB8E-D91FED402695}"/>
              </a:ext>
            </a:extLst>
          </p:cNvPr>
          <p:cNvSpPr>
            <a:spLocks noGrp="1"/>
          </p:cNvSpPr>
          <p:nvPr>
            <p:ph type="dt" sz="half" idx="10"/>
          </p:nvPr>
        </p:nvSpPr>
        <p:spPr/>
        <p:txBody>
          <a:bodyPr/>
          <a:lstStyle/>
          <a:p>
            <a:fld id="{2022E6D6-CACF-4F28-9150-5EE6870543FE}" type="datetime1">
              <a:rPr lang="en-US" smtClean="0"/>
              <a:t>3/23/2023</a:t>
            </a:fld>
            <a:endParaRPr lang="en-US"/>
          </a:p>
        </p:txBody>
      </p:sp>
      <p:sp>
        <p:nvSpPr>
          <p:cNvPr id="5" name="Footer Placeholder 4">
            <a:extLst>
              <a:ext uri="{FF2B5EF4-FFF2-40B4-BE49-F238E27FC236}">
                <a16:creationId xmlns:a16="http://schemas.microsoft.com/office/drawing/2014/main" id="{C1152582-1D96-4693-AD57-2D6D396B2449}"/>
              </a:ext>
            </a:extLst>
          </p:cNvPr>
          <p:cNvSpPr>
            <a:spLocks noGrp="1"/>
          </p:cNvSpPr>
          <p:nvPr>
            <p:ph type="ftr" sz="quarter" idx="11"/>
          </p:nvPr>
        </p:nvSpPr>
        <p:spPr/>
        <p:txBody>
          <a:bodyPr/>
          <a:lstStyle/>
          <a:p>
            <a:r>
              <a:rPr lang="en-US"/>
              <a:t>@truthcoin     _________   www.bip300.info     ________     t.me/DcInsiders</a:t>
            </a:r>
          </a:p>
        </p:txBody>
      </p:sp>
      <p:sp>
        <p:nvSpPr>
          <p:cNvPr id="6" name="Slide Number Placeholder 5">
            <a:extLst>
              <a:ext uri="{FF2B5EF4-FFF2-40B4-BE49-F238E27FC236}">
                <a16:creationId xmlns:a16="http://schemas.microsoft.com/office/drawing/2014/main" id="{E47D81C3-3046-4EC2-8A11-96EB9BF6B6DB}"/>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1509037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0DDD0-78EF-4A42-95DD-6DA2531E474C}"/>
              </a:ext>
            </a:extLst>
          </p:cNvPr>
          <p:cNvSpPr>
            <a:spLocks noGrp="1"/>
          </p:cNvSpPr>
          <p:nvPr>
            <p:ph type="title"/>
          </p:nvPr>
        </p:nvSpPr>
        <p:spPr>
          <a:xfrm>
            <a:off x="838200" y="200025"/>
            <a:ext cx="10515600" cy="765175"/>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E6963D3-0E09-4933-B627-402C3FF249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4CAD7641-AF5D-4AFE-A8C1-D1C4BB88A6CF}"/>
              </a:ext>
            </a:extLst>
          </p:cNvPr>
          <p:cNvSpPr>
            <a:spLocks noGrp="1"/>
          </p:cNvSpPr>
          <p:nvPr>
            <p:ph type="sldNum" sz="quarter" idx="12"/>
          </p:nvPr>
        </p:nvSpPr>
        <p:spPr>
          <a:xfrm>
            <a:off x="11676252" y="6432550"/>
            <a:ext cx="436756" cy="365125"/>
          </a:xfrm>
        </p:spPr>
        <p:txBody>
          <a:bodyPr/>
          <a:lstStyle/>
          <a:p>
            <a:fld id="{64A73B7B-B545-4723-8D44-5CC401310D8B}" type="slidenum">
              <a:rPr lang="en-US" smtClean="0"/>
              <a:t>‹#›</a:t>
            </a:fld>
            <a:endParaRPr lang="en-US" dirty="0"/>
          </a:p>
        </p:txBody>
      </p:sp>
      <p:sp>
        <p:nvSpPr>
          <p:cNvPr id="12" name="Footer Placeholder 4">
            <a:extLst>
              <a:ext uri="{FF2B5EF4-FFF2-40B4-BE49-F238E27FC236}">
                <a16:creationId xmlns:a16="http://schemas.microsoft.com/office/drawing/2014/main" id="{F8FC7810-EDF6-4CA6-9BDA-1E11CFE4E4CD}"/>
              </a:ext>
            </a:extLst>
          </p:cNvPr>
          <p:cNvSpPr>
            <a:spLocks noGrp="1"/>
          </p:cNvSpPr>
          <p:nvPr>
            <p:ph type="ftr" sz="quarter" idx="11"/>
          </p:nvPr>
        </p:nvSpPr>
        <p:spPr>
          <a:xfrm>
            <a:off x="206138" y="6378499"/>
            <a:ext cx="11447813" cy="365125"/>
          </a:xfrm>
          <a:solidFill>
            <a:schemeClr val="bg1"/>
          </a:solidFill>
          <a:ln>
            <a:solidFill>
              <a:schemeClr val="bg1">
                <a:lumMod val="50000"/>
              </a:schemeClr>
            </a:solidFill>
          </a:ln>
        </p:spPr>
        <p:txBody>
          <a:bodyPr/>
          <a:lstStyle>
            <a:lvl1pPr>
              <a:defRPr sz="2400">
                <a:solidFill>
                  <a:sysClr val="windowText" lastClr="000000"/>
                </a:solidFill>
              </a:defRPr>
            </a:lvl1p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2343796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C07C9-55A0-4D31-BAB6-6AD0D1C6FC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68EF90-16B2-4C15-9D3E-88261768C8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4E515D-1142-4945-9C38-CC848295D925}"/>
              </a:ext>
            </a:extLst>
          </p:cNvPr>
          <p:cNvSpPr>
            <a:spLocks noGrp="1"/>
          </p:cNvSpPr>
          <p:nvPr>
            <p:ph type="dt" sz="half" idx="10"/>
          </p:nvPr>
        </p:nvSpPr>
        <p:spPr/>
        <p:txBody>
          <a:bodyPr/>
          <a:lstStyle/>
          <a:p>
            <a:fld id="{8A86FAE9-7DEF-4AB0-AFF8-ED72CF978E5C}" type="datetime1">
              <a:rPr lang="en-US" smtClean="0"/>
              <a:t>3/23/2023</a:t>
            </a:fld>
            <a:endParaRPr lang="en-US"/>
          </a:p>
        </p:txBody>
      </p:sp>
      <p:sp>
        <p:nvSpPr>
          <p:cNvPr id="5" name="Footer Placeholder 4">
            <a:extLst>
              <a:ext uri="{FF2B5EF4-FFF2-40B4-BE49-F238E27FC236}">
                <a16:creationId xmlns:a16="http://schemas.microsoft.com/office/drawing/2014/main" id="{3523380F-1EC2-427D-9C37-4006784AA3BE}"/>
              </a:ext>
            </a:extLst>
          </p:cNvPr>
          <p:cNvSpPr>
            <a:spLocks noGrp="1"/>
          </p:cNvSpPr>
          <p:nvPr>
            <p:ph type="ftr" sz="quarter" idx="11"/>
          </p:nvPr>
        </p:nvSpPr>
        <p:spPr/>
        <p:txBody>
          <a:bodyPr/>
          <a:lstStyle/>
          <a:p>
            <a:r>
              <a:rPr lang="en-US"/>
              <a:t>@truthcoin     _________   www.bip300.info     ________     t.me/DcInsiders</a:t>
            </a:r>
          </a:p>
        </p:txBody>
      </p:sp>
      <p:sp>
        <p:nvSpPr>
          <p:cNvPr id="6" name="Slide Number Placeholder 5">
            <a:extLst>
              <a:ext uri="{FF2B5EF4-FFF2-40B4-BE49-F238E27FC236}">
                <a16:creationId xmlns:a16="http://schemas.microsoft.com/office/drawing/2014/main" id="{1B5DCC02-34C6-421A-84AD-FFBC24D2E27F}"/>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1363695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1717B-13C5-4F6D-9FEC-108C6B1516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39BF34-1FAC-49AC-9790-3E894C5BB4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2DDBF86-E401-412D-A4C2-F579C91982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394AAF-B671-4DBA-AC6C-04B694AFDAD8}"/>
              </a:ext>
            </a:extLst>
          </p:cNvPr>
          <p:cNvSpPr>
            <a:spLocks noGrp="1"/>
          </p:cNvSpPr>
          <p:nvPr>
            <p:ph type="dt" sz="half" idx="10"/>
          </p:nvPr>
        </p:nvSpPr>
        <p:spPr/>
        <p:txBody>
          <a:bodyPr/>
          <a:lstStyle/>
          <a:p>
            <a:fld id="{960414C6-6EDA-42D1-AC36-B42662BC42E0}" type="datetime1">
              <a:rPr lang="en-US" smtClean="0"/>
              <a:t>3/23/2023</a:t>
            </a:fld>
            <a:endParaRPr lang="en-US"/>
          </a:p>
        </p:txBody>
      </p:sp>
      <p:sp>
        <p:nvSpPr>
          <p:cNvPr id="6" name="Footer Placeholder 5">
            <a:extLst>
              <a:ext uri="{FF2B5EF4-FFF2-40B4-BE49-F238E27FC236}">
                <a16:creationId xmlns:a16="http://schemas.microsoft.com/office/drawing/2014/main" id="{B1391FFA-3FD8-4A45-8B1B-358410962228}"/>
              </a:ext>
            </a:extLst>
          </p:cNvPr>
          <p:cNvSpPr>
            <a:spLocks noGrp="1"/>
          </p:cNvSpPr>
          <p:nvPr>
            <p:ph type="ftr" sz="quarter" idx="11"/>
          </p:nvPr>
        </p:nvSpPr>
        <p:spPr/>
        <p:txBody>
          <a:bodyPr/>
          <a:lstStyle/>
          <a:p>
            <a:r>
              <a:rPr lang="en-US"/>
              <a:t>@truthcoin     _________   www.bip300.info     ________     t.me/DcInsiders</a:t>
            </a:r>
          </a:p>
        </p:txBody>
      </p:sp>
      <p:sp>
        <p:nvSpPr>
          <p:cNvPr id="7" name="Slide Number Placeholder 6">
            <a:extLst>
              <a:ext uri="{FF2B5EF4-FFF2-40B4-BE49-F238E27FC236}">
                <a16:creationId xmlns:a16="http://schemas.microsoft.com/office/drawing/2014/main" id="{29BCC2ED-D23B-4F9A-9BB8-325CC3498632}"/>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2189917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6067E-A29C-4C89-899E-428BDF958E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F8CEEC-1D1E-470B-B8ED-E143375291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DB2F8E-7BEB-4DE8-9058-F4CD281C95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83A3C1C-0372-41B7-B353-645AEB362C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CAC2B6-BCF6-4031-B98A-C1A1B36740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BC1589-4DC9-475B-95C7-7BDF0409AE8D}"/>
              </a:ext>
            </a:extLst>
          </p:cNvPr>
          <p:cNvSpPr>
            <a:spLocks noGrp="1"/>
          </p:cNvSpPr>
          <p:nvPr>
            <p:ph type="dt" sz="half" idx="10"/>
          </p:nvPr>
        </p:nvSpPr>
        <p:spPr/>
        <p:txBody>
          <a:bodyPr/>
          <a:lstStyle/>
          <a:p>
            <a:fld id="{AC38A5A5-A04D-4B3F-BB6D-4A58E6168C05}" type="datetime1">
              <a:rPr lang="en-US" smtClean="0"/>
              <a:t>3/23/2023</a:t>
            </a:fld>
            <a:endParaRPr lang="en-US"/>
          </a:p>
        </p:txBody>
      </p:sp>
      <p:sp>
        <p:nvSpPr>
          <p:cNvPr id="8" name="Footer Placeholder 7">
            <a:extLst>
              <a:ext uri="{FF2B5EF4-FFF2-40B4-BE49-F238E27FC236}">
                <a16:creationId xmlns:a16="http://schemas.microsoft.com/office/drawing/2014/main" id="{8C541F0B-B8AF-4D54-9642-E9ABDAA19523}"/>
              </a:ext>
            </a:extLst>
          </p:cNvPr>
          <p:cNvSpPr>
            <a:spLocks noGrp="1"/>
          </p:cNvSpPr>
          <p:nvPr>
            <p:ph type="ftr" sz="quarter" idx="11"/>
          </p:nvPr>
        </p:nvSpPr>
        <p:spPr/>
        <p:txBody>
          <a:bodyPr/>
          <a:lstStyle/>
          <a:p>
            <a:r>
              <a:rPr lang="en-US"/>
              <a:t>@truthcoin     _________   www.bip300.info     ________     t.me/DcInsiders</a:t>
            </a:r>
          </a:p>
        </p:txBody>
      </p:sp>
      <p:sp>
        <p:nvSpPr>
          <p:cNvPr id="9" name="Slide Number Placeholder 8">
            <a:extLst>
              <a:ext uri="{FF2B5EF4-FFF2-40B4-BE49-F238E27FC236}">
                <a16:creationId xmlns:a16="http://schemas.microsoft.com/office/drawing/2014/main" id="{CA1A924B-E711-42D3-A714-03B236D9A78B}"/>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2002174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A7FA7-299F-412A-AEFC-C3A59A671E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DECF64-7EE0-4863-8D80-F3B9BA2A1CAE}"/>
              </a:ext>
            </a:extLst>
          </p:cNvPr>
          <p:cNvSpPr>
            <a:spLocks noGrp="1"/>
          </p:cNvSpPr>
          <p:nvPr>
            <p:ph type="dt" sz="half" idx="10"/>
          </p:nvPr>
        </p:nvSpPr>
        <p:spPr/>
        <p:txBody>
          <a:bodyPr/>
          <a:lstStyle/>
          <a:p>
            <a:fld id="{C08D74BE-D23B-4554-9B37-F01B8FE6BD22}" type="datetime1">
              <a:rPr lang="en-US" smtClean="0"/>
              <a:t>3/23/2023</a:t>
            </a:fld>
            <a:endParaRPr lang="en-US"/>
          </a:p>
        </p:txBody>
      </p:sp>
      <p:sp>
        <p:nvSpPr>
          <p:cNvPr id="4" name="Footer Placeholder 3">
            <a:extLst>
              <a:ext uri="{FF2B5EF4-FFF2-40B4-BE49-F238E27FC236}">
                <a16:creationId xmlns:a16="http://schemas.microsoft.com/office/drawing/2014/main" id="{2DD07765-1D45-4E83-AA9B-FF7686FF8042}"/>
              </a:ext>
            </a:extLst>
          </p:cNvPr>
          <p:cNvSpPr>
            <a:spLocks noGrp="1"/>
          </p:cNvSpPr>
          <p:nvPr>
            <p:ph type="ftr" sz="quarter" idx="11"/>
          </p:nvPr>
        </p:nvSpPr>
        <p:spPr/>
        <p:txBody>
          <a:bodyPr/>
          <a:lstStyle/>
          <a:p>
            <a:r>
              <a:rPr lang="en-US"/>
              <a:t>@truthcoin     _________   www.bip300.info     ________     t.me/DcInsiders</a:t>
            </a:r>
          </a:p>
        </p:txBody>
      </p:sp>
      <p:sp>
        <p:nvSpPr>
          <p:cNvPr id="5" name="Slide Number Placeholder 4">
            <a:extLst>
              <a:ext uri="{FF2B5EF4-FFF2-40B4-BE49-F238E27FC236}">
                <a16:creationId xmlns:a16="http://schemas.microsoft.com/office/drawing/2014/main" id="{1E112EA5-3F11-4DDC-98A1-915577DB7BB0}"/>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2601288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B53F51-082B-4E7F-AFCD-439937BAC6DC}"/>
              </a:ext>
            </a:extLst>
          </p:cNvPr>
          <p:cNvSpPr>
            <a:spLocks noGrp="1"/>
          </p:cNvSpPr>
          <p:nvPr>
            <p:ph type="dt" sz="half" idx="10"/>
          </p:nvPr>
        </p:nvSpPr>
        <p:spPr/>
        <p:txBody>
          <a:bodyPr/>
          <a:lstStyle/>
          <a:p>
            <a:fld id="{A5752131-EA7D-448B-9185-FB397FA5349D}" type="datetime1">
              <a:rPr lang="en-US" smtClean="0"/>
              <a:t>3/23/2023</a:t>
            </a:fld>
            <a:endParaRPr lang="en-US"/>
          </a:p>
        </p:txBody>
      </p:sp>
      <p:sp>
        <p:nvSpPr>
          <p:cNvPr id="3" name="Footer Placeholder 2">
            <a:extLst>
              <a:ext uri="{FF2B5EF4-FFF2-40B4-BE49-F238E27FC236}">
                <a16:creationId xmlns:a16="http://schemas.microsoft.com/office/drawing/2014/main" id="{A8FFA627-7885-4A58-917F-373F31F0C327}"/>
              </a:ext>
            </a:extLst>
          </p:cNvPr>
          <p:cNvSpPr>
            <a:spLocks noGrp="1"/>
          </p:cNvSpPr>
          <p:nvPr>
            <p:ph type="ftr" sz="quarter" idx="11"/>
          </p:nvPr>
        </p:nvSpPr>
        <p:spPr/>
        <p:txBody>
          <a:bodyPr/>
          <a:lstStyle/>
          <a:p>
            <a:r>
              <a:rPr lang="en-US"/>
              <a:t>@truthcoin     _________   www.bip300.info     ________     t.me/DcInsiders</a:t>
            </a:r>
          </a:p>
        </p:txBody>
      </p:sp>
      <p:sp>
        <p:nvSpPr>
          <p:cNvPr id="4" name="Slide Number Placeholder 3">
            <a:extLst>
              <a:ext uri="{FF2B5EF4-FFF2-40B4-BE49-F238E27FC236}">
                <a16:creationId xmlns:a16="http://schemas.microsoft.com/office/drawing/2014/main" id="{34BF0990-373D-48B0-B4B3-BF5EBCBC131C}"/>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2386342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B2C78-2C84-4E1F-BFA6-A30164BD39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8EE340-3E4F-43F4-83CA-CDE4F7D0F1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5A89FF8-A9AD-41D1-856C-3D512ECC9E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E754B0-4ABC-451E-9ED2-F3196C9C2A0F}"/>
              </a:ext>
            </a:extLst>
          </p:cNvPr>
          <p:cNvSpPr>
            <a:spLocks noGrp="1"/>
          </p:cNvSpPr>
          <p:nvPr>
            <p:ph type="dt" sz="half" idx="10"/>
          </p:nvPr>
        </p:nvSpPr>
        <p:spPr/>
        <p:txBody>
          <a:bodyPr/>
          <a:lstStyle/>
          <a:p>
            <a:fld id="{29D4C6CE-71E8-4881-82E5-E63D31B2653A}" type="datetime1">
              <a:rPr lang="en-US" smtClean="0"/>
              <a:t>3/23/2023</a:t>
            </a:fld>
            <a:endParaRPr lang="en-US"/>
          </a:p>
        </p:txBody>
      </p:sp>
      <p:sp>
        <p:nvSpPr>
          <p:cNvPr id="6" name="Footer Placeholder 5">
            <a:extLst>
              <a:ext uri="{FF2B5EF4-FFF2-40B4-BE49-F238E27FC236}">
                <a16:creationId xmlns:a16="http://schemas.microsoft.com/office/drawing/2014/main" id="{7CEACCC0-565D-419B-990A-28739B82DD40}"/>
              </a:ext>
            </a:extLst>
          </p:cNvPr>
          <p:cNvSpPr>
            <a:spLocks noGrp="1"/>
          </p:cNvSpPr>
          <p:nvPr>
            <p:ph type="ftr" sz="quarter" idx="11"/>
          </p:nvPr>
        </p:nvSpPr>
        <p:spPr/>
        <p:txBody>
          <a:bodyPr/>
          <a:lstStyle/>
          <a:p>
            <a:r>
              <a:rPr lang="en-US"/>
              <a:t>@truthcoin     _________   www.bip300.info     ________     t.me/DcInsiders</a:t>
            </a:r>
          </a:p>
        </p:txBody>
      </p:sp>
      <p:sp>
        <p:nvSpPr>
          <p:cNvPr id="7" name="Slide Number Placeholder 6">
            <a:extLst>
              <a:ext uri="{FF2B5EF4-FFF2-40B4-BE49-F238E27FC236}">
                <a16:creationId xmlns:a16="http://schemas.microsoft.com/office/drawing/2014/main" id="{0C8E5280-69B4-4E90-97B8-D9AD44812CDE}"/>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783957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0F2AF-8C94-49BF-995B-03A57840C6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92C42C-0A96-4790-B2DD-061709998E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D0313A0-A7FD-488A-BD45-81B9EA4CDA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78E7C7-C30F-4C3E-8243-A6C4D6E27581}"/>
              </a:ext>
            </a:extLst>
          </p:cNvPr>
          <p:cNvSpPr>
            <a:spLocks noGrp="1"/>
          </p:cNvSpPr>
          <p:nvPr>
            <p:ph type="dt" sz="half" idx="10"/>
          </p:nvPr>
        </p:nvSpPr>
        <p:spPr/>
        <p:txBody>
          <a:bodyPr/>
          <a:lstStyle/>
          <a:p>
            <a:fld id="{FCB0343B-65A7-4418-AC9A-CC5DB4905712}" type="datetime1">
              <a:rPr lang="en-US" smtClean="0"/>
              <a:t>3/23/2023</a:t>
            </a:fld>
            <a:endParaRPr lang="en-US"/>
          </a:p>
        </p:txBody>
      </p:sp>
      <p:sp>
        <p:nvSpPr>
          <p:cNvPr id="6" name="Footer Placeholder 5">
            <a:extLst>
              <a:ext uri="{FF2B5EF4-FFF2-40B4-BE49-F238E27FC236}">
                <a16:creationId xmlns:a16="http://schemas.microsoft.com/office/drawing/2014/main" id="{86C0E137-EABF-4404-A692-C25DB4B91D56}"/>
              </a:ext>
            </a:extLst>
          </p:cNvPr>
          <p:cNvSpPr>
            <a:spLocks noGrp="1"/>
          </p:cNvSpPr>
          <p:nvPr>
            <p:ph type="ftr" sz="quarter" idx="11"/>
          </p:nvPr>
        </p:nvSpPr>
        <p:spPr/>
        <p:txBody>
          <a:bodyPr/>
          <a:lstStyle/>
          <a:p>
            <a:r>
              <a:rPr lang="en-US"/>
              <a:t>@truthcoin     _________   www.bip300.info     ________     t.me/DcInsiders</a:t>
            </a:r>
          </a:p>
        </p:txBody>
      </p:sp>
      <p:sp>
        <p:nvSpPr>
          <p:cNvPr id="7" name="Slide Number Placeholder 6">
            <a:extLst>
              <a:ext uri="{FF2B5EF4-FFF2-40B4-BE49-F238E27FC236}">
                <a16:creationId xmlns:a16="http://schemas.microsoft.com/office/drawing/2014/main" id="{2452AF1B-C072-4F25-8306-847E4982F30F}"/>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532168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F0BEA8-540F-4268-B2C8-824492B325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F3FC68F-9261-46A7-A0DF-9D214AC632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DBCF1F-1A07-4A52-8A82-13B1A0643D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23E8D8-A43D-453C-B167-B19C8F65D18A}" type="datetime1">
              <a:rPr lang="en-US" smtClean="0"/>
              <a:t>3/23/2023</a:t>
            </a:fld>
            <a:endParaRPr lang="en-US"/>
          </a:p>
        </p:txBody>
      </p:sp>
      <p:sp>
        <p:nvSpPr>
          <p:cNvPr id="5" name="Footer Placeholder 4">
            <a:extLst>
              <a:ext uri="{FF2B5EF4-FFF2-40B4-BE49-F238E27FC236}">
                <a16:creationId xmlns:a16="http://schemas.microsoft.com/office/drawing/2014/main" id="{AD58EFFA-DF3B-4D05-8568-91801723FA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@truthcoin     _________   www.bip300.info     ________     t.me/DcInsiders</a:t>
            </a:r>
          </a:p>
        </p:txBody>
      </p:sp>
      <p:sp>
        <p:nvSpPr>
          <p:cNvPr id="6" name="Slide Number Placeholder 5">
            <a:extLst>
              <a:ext uri="{FF2B5EF4-FFF2-40B4-BE49-F238E27FC236}">
                <a16:creationId xmlns:a16="http://schemas.microsoft.com/office/drawing/2014/main" id="{8DC65776-3638-4A66-867C-223610DBF7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73B7B-B545-4723-8D44-5CC401310D8B}" type="slidenum">
              <a:rPr lang="en-US" smtClean="0"/>
              <a:t>‹#›</a:t>
            </a:fld>
            <a:endParaRPr lang="en-US"/>
          </a:p>
        </p:txBody>
      </p:sp>
    </p:spTree>
    <p:extLst>
      <p:ext uri="{BB962C8B-B14F-4D97-AF65-F5344CB8AC3E}">
        <p14:creationId xmlns:p14="http://schemas.microsoft.com/office/powerpoint/2010/main" val="4087929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cryptofees.info/" TargetMode="External"/><Relationship Id="rId7"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hyperlink" Target="https://cryptofees.info/" TargetMode="External"/><Relationship Id="rId7"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2.png"/><Relationship Id="rId4" Type="http://schemas.openxmlformats.org/officeDocument/2006/relationships/hyperlink" Target="https://cryptofees.info/"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F9DCF39-F624-41E6-AA46-C7F9486B1E84}"/>
              </a:ext>
            </a:extLst>
          </p:cNvPr>
          <p:cNvPicPr>
            <a:picLocks noChangeAspect="1"/>
          </p:cNvPicPr>
          <p:nvPr/>
        </p:nvPicPr>
        <p:blipFill>
          <a:blip r:embed="rId3">
            <a:extLst>
              <a:ext uri="{BEBA8EAE-BF5A-486C-A8C5-ECC9F3942E4B}">
                <a14:imgProps xmlns:a14="http://schemas.microsoft.com/office/drawing/2010/main">
                  <a14:imgLayer r:embed="rId4">
                    <a14:imgEffect>
                      <a14:artisticGlass/>
                    </a14:imgEffect>
                  </a14:imgLayer>
                </a14:imgProps>
              </a:ext>
            </a:extLst>
          </a:blip>
          <a:stretch>
            <a:fillRect/>
          </a:stretch>
        </p:blipFill>
        <p:spPr>
          <a:xfrm>
            <a:off x="66675" y="34925"/>
            <a:ext cx="12039600" cy="6775450"/>
          </a:xfrm>
          <a:prstGeom prst="rect">
            <a:avLst/>
          </a:prstGeom>
        </p:spPr>
      </p:pic>
      <p:sp>
        <p:nvSpPr>
          <p:cNvPr id="14" name="Rectangle 13">
            <a:extLst>
              <a:ext uri="{FF2B5EF4-FFF2-40B4-BE49-F238E27FC236}">
                <a16:creationId xmlns:a16="http://schemas.microsoft.com/office/drawing/2014/main" id="{E3599245-2C81-45EE-BAA8-6568220FC2E8}"/>
              </a:ext>
            </a:extLst>
          </p:cNvPr>
          <p:cNvSpPr/>
          <p:nvPr/>
        </p:nvSpPr>
        <p:spPr>
          <a:xfrm>
            <a:off x="40891" y="114376"/>
            <a:ext cx="12084433" cy="654359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384F910-4175-4989-B760-B93D0124D438}"/>
              </a:ext>
            </a:extLst>
          </p:cNvPr>
          <p:cNvSpPr>
            <a:spLocks noGrp="1"/>
          </p:cNvSpPr>
          <p:nvPr>
            <p:ph type="ctrTitle"/>
          </p:nvPr>
        </p:nvSpPr>
        <p:spPr>
          <a:xfrm>
            <a:off x="2417535" y="960475"/>
            <a:ext cx="6921500" cy="2387600"/>
          </a:xfrm>
          <a:solidFill>
            <a:schemeClr val="bg1">
              <a:alpha val="36000"/>
            </a:schemeClr>
          </a:solidFill>
        </p:spPr>
        <p:txBody>
          <a:bodyPr>
            <a:normAutofit fontScale="90000"/>
          </a:bodyPr>
          <a:lstStyle/>
          <a:p>
            <a:r>
              <a:rPr lang="en-US" b="1" dirty="0"/>
              <a:t>Bip300: Getting to</a:t>
            </a:r>
            <a:br>
              <a:rPr lang="en-US" b="1" dirty="0"/>
            </a:br>
            <a:r>
              <a:rPr lang="en-US" b="1" dirty="0"/>
              <a:t>100% Bitcoin Dominance</a:t>
            </a:r>
            <a:br>
              <a:rPr lang="en-US" b="1" dirty="0"/>
            </a:br>
            <a:r>
              <a:rPr lang="en-US" b="1" dirty="0"/>
              <a:t>(and Beyond)</a:t>
            </a:r>
          </a:p>
        </p:txBody>
      </p:sp>
      <p:sp>
        <p:nvSpPr>
          <p:cNvPr id="7" name="Subtitle 6">
            <a:extLst>
              <a:ext uri="{FF2B5EF4-FFF2-40B4-BE49-F238E27FC236}">
                <a16:creationId xmlns:a16="http://schemas.microsoft.com/office/drawing/2014/main" id="{1FDB89DB-A976-4889-BAC9-60FC19531570}"/>
              </a:ext>
            </a:extLst>
          </p:cNvPr>
          <p:cNvSpPr>
            <a:spLocks noGrp="1"/>
          </p:cNvSpPr>
          <p:nvPr>
            <p:ph type="subTitle" idx="1"/>
          </p:nvPr>
        </p:nvSpPr>
        <p:spPr>
          <a:xfrm>
            <a:off x="3657407" y="3589414"/>
            <a:ext cx="4851400" cy="1160462"/>
          </a:xfrm>
          <a:solidFill>
            <a:schemeClr val="bg1">
              <a:alpha val="59000"/>
            </a:schemeClr>
          </a:solidFill>
        </p:spPr>
        <p:txBody>
          <a:bodyPr/>
          <a:lstStyle/>
          <a:p>
            <a:r>
              <a:rPr lang="en-US" sz="2800" dirty="0"/>
              <a:t>Paul Sztorc</a:t>
            </a:r>
          </a:p>
          <a:p>
            <a:r>
              <a:rPr lang="en-US" sz="2800" dirty="0" err="1"/>
              <a:t>TabConf</a:t>
            </a:r>
            <a:r>
              <a:rPr lang="en-US" sz="2800" dirty="0"/>
              <a:t> 2021 -- November 5</a:t>
            </a:r>
            <a:r>
              <a:rPr lang="en-US" sz="2800" baseline="30000" dirty="0"/>
              <a:t>th</a:t>
            </a:r>
            <a:endParaRPr lang="en-US" sz="2800" dirty="0"/>
          </a:p>
          <a:p>
            <a:endParaRPr lang="en-US" dirty="0"/>
          </a:p>
        </p:txBody>
      </p:sp>
      <p:sp>
        <p:nvSpPr>
          <p:cNvPr id="5" name="Slide Number Placeholder 4">
            <a:extLst>
              <a:ext uri="{FF2B5EF4-FFF2-40B4-BE49-F238E27FC236}">
                <a16:creationId xmlns:a16="http://schemas.microsoft.com/office/drawing/2014/main" id="{B87F1A88-8226-435B-896C-C04012D032BF}"/>
              </a:ext>
            </a:extLst>
          </p:cNvPr>
          <p:cNvSpPr>
            <a:spLocks noGrp="1"/>
          </p:cNvSpPr>
          <p:nvPr>
            <p:ph type="sldNum" sz="quarter" idx="12"/>
          </p:nvPr>
        </p:nvSpPr>
        <p:spPr/>
        <p:txBody>
          <a:bodyPr/>
          <a:lstStyle/>
          <a:p>
            <a:fld id="{64A73B7B-B545-4723-8D44-5CC401310D8B}" type="slidenum">
              <a:rPr lang="en-US" smtClean="0"/>
              <a:t>1</a:t>
            </a:fld>
            <a:endParaRPr lang="en-US" dirty="0"/>
          </a:p>
        </p:txBody>
      </p:sp>
      <p:sp>
        <p:nvSpPr>
          <p:cNvPr id="10" name="Footer Placeholder 4">
            <a:extLst>
              <a:ext uri="{FF2B5EF4-FFF2-40B4-BE49-F238E27FC236}">
                <a16:creationId xmlns:a16="http://schemas.microsoft.com/office/drawing/2014/main" id="{B76168F4-2C9A-4E1E-B133-BCFC0B58E65D}"/>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pic>
        <p:nvPicPr>
          <p:cNvPr id="3" name="Picture 2">
            <a:extLst>
              <a:ext uri="{FF2B5EF4-FFF2-40B4-BE49-F238E27FC236}">
                <a16:creationId xmlns:a16="http://schemas.microsoft.com/office/drawing/2014/main" id="{D3F2BF8B-4837-4870-814F-7A227F6206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97300" y="4749876"/>
            <a:ext cx="4597400" cy="1050834"/>
          </a:xfrm>
          <a:prstGeom prst="rect">
            <a:avLst/>
          </a:prstGeom>
        </p:spPr>
      </p:pic>
    </p:spTree>
    <p:extLst>
      <p:ext uri="{BB962C8B-B14F-4D97-AF65-F5344CB8AC3E}">
        <p14:creationId xmlns:p14="http://schemas.microsoft.com/office/powerpoint/2010/main" val="1472998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213413" y="193118"/>
            <a:ext cx="7582349" cy="765175"/>
          </a:xfrm>
        </p:spPr>
        <p:txBody>
          <a:bodyPr/>
          <a:lstStyle/>
          <a:p>
            <a:r>
              <a:rPr lang="en-US" dirty="0"/>
              <a:t>(#2) Base Layer is Safe</a:t>
            </a:r>
          </a:p>
        </p:txBody>
      </p:sp>
      <p:sp>
        <p:nvSpPr>
          <p:cNvPr id="5" name="Slide Number Placeholder 4">
            <a:extLst>
              <a:ext uri="{FF2B5EF4-FFF2-40B4-BE49-F238E27FC236}">
                <a16:creationId xmlns:a16="http://schemas.microsoft.com/office/drawing/2014/main" id="{1F36A900-CA78-4E81-A444-D4B1BF74E004}"/>
              </a:ext>
            </a:extLst>
          </p:cNvPr>
          <p:cNvSpPr>
            <a:spLocks noGrp="1"/>
          </p:cNvSpPr>
          <p:nvPr>
            <p:ph type="sldNum" sz="quarter" idx="12"/>
          </p:nvPr>
        </p:nvSpPr>
        <p:spPr/>
        <p:txBody>
          <a:bodyPr/>
          <a:lstStyle/>
          <a:p>
            <a:fld id="{64A73B7B-B545-4723-8D44-5CC401310D8B}" type="slidenum">
              <a:rPr lang="en-US" smtClean="0"/>
              <a:t>10</a:t>
            </a:fld>
            <a:endParaRPr lang="en-US" dirty="0"/>
          </a:p>
        </p:txBody>
      </p:sp>
      <p:sp>
        <p:nvSpPr>
          <p:cNvPr id="9" name="Rectangle 8">
            <a:extLst>
              <a:ext uri="{FF2B5EF4-FFF2-40B4-BE49-F238E27FC236}">
                <a16:creationId xmlns:a16="http://schemas.microsoft.com/office/drawing/2014/main" id="{5EB38651-8AB6-47B8-9EDA-8A4950403778}"/>
              </a:ext>
            </a:extLst>
          </p:cNvPr>
          <p:cNvSpPr/>
          <p:nvPr/>
        </p:nvSpPr>
        <p:spPr>
          <a:xfrm>
            <a:off x="2621552"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3BC2EB-814E-4F13-AF41-9512C0D3A543}"/>
              </a:ext>
            </a:extLst>
          </p:cNvPr>
          <p:cNvSpPr/>
          <p:nvPr/>
        </p:nvSpPr>
        <p:spPr>
          <a:xfrm>
            <a:off x="3151323"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5DA6AF3-295C-4223-B27D-74F2EAA18D6E}"/>
              </a:ext>
            </a:extLst>
          </p:cNvPr>
          <p:cNvSpPr/>
          <p:nvPr/>
        </p:nvSpPr>
        <p:spPr>
          <a:xfrm>
            <a:off x="3681094"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8D2848E-968E-4BC0-BBFE-256759C9986C}"/>
              </a:ext>
            </a:extLst>
          </p:cNvPr>
          <p:cNvSpPr/>
          <p:nvPr/>
        </p:nvSpPr>
        <p:spPr>
          <a:xfrm>
            <a:off x="4210865"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FAE89E0-0231-4AD3-AC3C-888ED8F51583}"/>
              </a:ext>
            </a:extLst>
          </p:cNvPr>
          <p:cNvSpPr/>
          <p:nvPr/>
        </p:nvSpPr>
        <p:spPr>
          <a:xfrm>
            <a:off x="4740636"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B5A1C9-D679-45DD-97F8-2EE6A0516E45}"/>
              </a:ext>
            </a:extLst>
          </p:cNvPr>
          <p:cNvSpPr/>
          <p:nvPr/>
        </p:nvSpPr>
        <p:spPr>
          <a:xfrm>
            <a:off x="5270407"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173764C-366B-421B-96BA-73A5C413CD06}"/>
              </a:ext>
            </a:extLst>
          </p:cNvPr>
          <p:cNvSpPr/>
          <p:nvPr/>
        </p:nvSpPr>
        <p:spPr>
          <a:xfrm>
            <a:off x="5843238"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8BA7703-6B28-44B0-ABA5-5E31705D3E4B}"/>
              </a:ext>
            </a:extLst>
          </p:cNvPr>
          <p:cNvSpPr/>
          <p:nvPr/>
        </p:nvSpPr>
        <p:spPr>
          <a:xfrm>
            <a:off x="6373009"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53D56C0-9FB4-4860-8B51-6C3DFDEEE672}"/>
              </a:ext>
            </a:extLst>
          </p:cNvPr>
          <p:cNvSpPr/>
          <p:nvPr/>
        </p:nvSpPr>
        <p:spPr>
          <a:xfrm>
            <a:off x="6902780"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F8675B-1953-43B1-8FE6-BDEB1699D60D}"/>
              </a:ext>
            </a:extLst>
          </p:cNvPr>
          <p:cNvSpPr/>
          <p:nvPr/>
        </p:nvSpPr>
        <p:spPr>
          <a:xfrm>
            <a:off x="7432551"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F219790-0C3A-462B-AA89-86B53E6C9522}"/>
              </a:ext>
            </a:extLst>
          </p:cNvPr>
          <p:cNvSpPr/>
          <p:nvPr/>
        </p:nvSpPr>
        <p:spPr>
          <a:xfrm>
            <a:off x="7962322"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17EBE0F-4D8E-4A38-B1C2-13F38E553C08}"/>
              </a:ext>
            </a:extLst>
          </p:cNvPr>
          <p:cNvSpPr/>
          <p:nvPr/>
        </p:nvSpPr>
        <p:spPr>
          <a:xfrm>
            <a:off x="8492093"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ED7AA79-6248-493F-8D89-7C03B8D815DB}"/>
              </a:ext>
            </a:extLst>
          </p:cNvPr>
          <p:cNvSpPr/>
          <p:nvPr/>
        </p:nvSpPr>
        <p:spPr>
          <a:xfrm>
            <a:off x="9021864"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0A1AE5-DE4F-4C33-B4B0-CA1032C1EC02}"/>
              </a:ext>
            </a:extLst>
          </p:cNvPr>
          <p:cNvSpPr/>
          <p:nvPr/>
        </p:nvSpPr>
        <p:spPr>
          <a:xfrm>
            <a:off x="9551635"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BBA95BC-B207-4320-9BEA-DD34FE4ACBF9}"/>
              </a:ext>
            </a:extLst>
          </p:cNvPr>
          <p:cNvSpPr/>
          <p:nvPr/>
        </p:nvSpPr>
        <p:spPr>
          <a:xfrm>
            <a:off x="10081406"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257E083-FCCE-4D2E-8542-0CB725335650}"/>
              </a:ext>
            </a:extLst>
          </p:cNvPr>
          <p:cNvSpPr/>
          <p:nvPr/>
        </p:nvSpPr>
        <p:spPr>
          <a:xfrm>
            <a:off x="10611177"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337A263-5A70-441F-BB03-82DD4E707619}"/>
              </a:ext>
            </a:extLst>
          </p:cNvPr>
          <p:cNvSpPr/>
          <p:nvPr/>
        </p:nvSpPr>
        <p:spPr>
          <a:xfrm>
            <a:off x="11140948"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129077E-9CEE-47F7-AA4A-374F7AE94532}"/>
              </a:ext>
            </a:extLst>
          </p:cNvPr>
          <p:cNvSpPr/>
          <p:nvPr/>
        </p:nvSpPr>
        <p:spPr>
          <a:xfrm>
            <a:off x="2621552" y="5198910"/>
            <a:ext cx="377371" cy="5319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76DBC00-835C-4963-ABF2-452C3CD2ACC3}"/>
              </a:ext>
            </a:extLst>
          </p:cNvPr>
          <p:cNvSpPr/>
          <p:nvPr/>
        </p:nvSpPr>
        <p:spPr>
          <a:xfrm>
            <a:off x="3151323" y="5198910"/>
            <a:ext cx="377371" cy="16846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62B81C-C3F5-4447-A926-90C0B822F8D7}"/>
              </a:ext>
            </a:extLst>
          </p:cNvPr>
          <p:cNvSpPr/>
          <p:nvPr/>
        </p:nvSpPr>
        <p:spPr>
          <a:xfrm>
            <a:off x="3681094" y="5198910"/>
            <a:ext cx="377371" cy="3902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654946A-B28D-4996-9331-F870EC4DFE56}"/>
              </a:ext>
            </a:extLst>
          </p:cNvPr>
          <p:cNvSpPr/>
          <p:nvPr/>
        </p:nvSpPr>
        <p:spPr>
          <a:xfrm>
            <a:off x="4210865" y="5198911"/>
            <a:ext cx="377371" cy="531932"/>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6573905-16B0-4BB0-8A69-29B234F4380A}"/>
              </a:ext>
            </a:extLst>
          </p:cNvPr>
          <p:cNvSpPr/>
          <p:nvPr/>
        </p:nvSpPr>
        <p:spPr>
          <a:xfrm>
            <a:off x="4740636" y="5198911"/>
            <a:ext cx="377371" cy="29630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31B1B99-B61C-4B18-8FFD-1F65B81E8D84}"/>
              </a:ext>
            </a:extLst>
          </p:cNvPr>
          <p:cNvSpPr/>
          <p:nvPr/>
        </p:nvSpPr>
        <p:spPr>
          <a:xfrm>
            <a:off x="5270407" y="5198910"/>
            <a:ext cx="377371" cy="70104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F54872C-988F-4437-9158-C990E4E008D2}"/>
              </a:ext>
            </a:extLst>
          </p:cNvPr>
          <p:cNvSpPr/>
          <p:nvPr/>
        </p:nvSpPr>
        <p:spPr>
          <a:xfrm>
            <a:off x="5843238" y="5198911"/>
            <a:ext cx="377371" cy="247886"/>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0B43403-5750-451B-B7EE-62CE7F248CE7}"/>
              </a:ext>
            </a:extLst>
          </p:cNvPr>
          <p:cNvSpPr/>
          <p:nvPr/>
        </p:nvSpPr>
        <p:spPr>
          <a:xfrm>
            <a:off x="6373009" y="5198910"/>
            <a:ext cx="377371" cy="1747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0A01951-7068-45AC-B8A7-A5B25F51EA14}"/>
              </a:ext>
            </a:extLst>
          </p:cNvPr>
          <p:cNvSpPr/>
          <p:nvPr/>
        </p:nvSpPr>
        <p:spPr>
          <a:xfrm>
            <a:off x="6902780" y="5198910"/>
            <a:ext cx="377371" cy="302435"/>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8C8B9AC-872B-4D68-97A1-64A35AA25848}"/>
              </a:ext>
            </a:extLst>
          </p:cNvPr>
          <p:cNvSpPr/>
          <p:nvPr/>
        </p:nvSpPr>
        <p:spPr>
          <a:xfrm>
            <a:off x="7432551" y="5198910"/>
            <a:ext cx="377371" cy="7584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22B2CA6-5763-4B55-8BE6-2378F215E330}"/>
              </a:ext>
            </a:extLst>
          </p:cNvPr>
          <p:cNvSpPr/>
          <p:nvPr/>
        </p:nvSpPr>
        <p:spPr>
          <a:xfrm>
            <a:off x="7962322" y="5198910"/>
            <a:ext cx="377371" cy="22986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07C205D-7116-4BC3-B1AE-2DFA7C5D4E5D}"/>
              </a:ext>
            </a:extLst>
          </p:cNvPr>
          <p:cNvSpPr/>
          <p:nvPr/>
        </p:nvSpPr>
        <p:spPr>
          <a:xfrm>
            <a:off x="8492093" y="5198910"/>
            <a:ext cx="377371" cy="350849"/>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30BF59C-C9AB-4221-98D8-44E6DBE68108}"/>
              </a:ext>
            </a:extLst>
          </p:cNvPr>
          <p:cNvSpPr/>
          <p:nvPr/>
        </p:nvSpPr>
        <p:spPr>
          <a:xfrm>
            <a:off x="9021864" y="5206400"/>
            <a:ext cx="377371" cy="5782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4256965-B784-40AE-8F2F-E1CE9AAD9FF5}"/>
              </a:ext>
            </a:extLst>
          </p:cNvPr>
          <p:cNvSpPr/>
          <p:nvPr/>
        </p:nvSpPr>
        <p:spPr>
          <a:xfrm>
            <a:off x="9551635" y="5198911"/>
            <a:ext cx="377371" cy="13743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633C5F2-6520-4CBC-9159-E3D65DF6BFCE}"/>
              </a:ext>
            </a:extLst>
          </p:cNvPr>
          <p:cNvSpPr/>
          <p:nvPr/>
        </p:nvSpPr>
        <p:spPr>
          <a:xfrm>
            <a:off x="10081406" y="5198910"/>
            <a:ext cx="377371" cy="5713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623AC2B-7171-45E4-AB93-CB35EEB6D900}"/>
              </a:ext>
            </a:extLst>
          </p:cNvPr>
          <p:cNvSpPr/>
          <p:nvPr/>
        </p:nvSpPr>
        <p:spPr>
          <a:xfrm>
            <a:off x="10611177" y="5198911"/>
            <a:ext cx="377371" cy="452294"/>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54F06CB-6941-4537-9C4E-E984AB8FCDCE}"/>
              </a:ext>
            </a:extLst>
          </p:cNvPr>
          <p:cNvSpPr/>
          <p:nvPr/>
        </p:nvSpPr>
        <p:spPr>
          <a:xfrm>
            <a:off x="11140948" y="5198911"/>
            <a:ext cx="377371" cy="61975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A6AE2E5D-1E92-44C9-ABF6-E16CEBC089E5}"/>
              </a:ext>
            </a:extLst>
          </p:cNvPr>
          <p:cNvCxnSpPr>
            <a:cxnSpLocks/>
          </p:cNvCxnSpPr>
          <p:nvPr/>
        </p:nvCxnSpPr>
        <p:spPr>
          <a:xfrm>
            <a:off x="2133600" y="4941545"/>
            <a:ext cx="9891971" cy="0"/>
          </a:xfrm>
          <a:prstGeom prst="line">
            <a:avLst/>
          </a:prstGeom>
          <a:ln w="57150">
            <a:solidFill>
              <a:srgbClr val="00206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4019E838-B532-4058-B6C2-141C198C0C41}"/>
              </a:ext>
            </a:extLst>
          </p:cNvPr>
          <p:cNvSpPr txBox="1"/>
          <p:nvPr/>
        </p:nvSpPr>
        <p:spPr>
          <a:xfrm>
            <a:off x="137214" y="4822891"/>
            <a:ext cx="2408138" cy="954107"/>
          </a:xfrm>
          <a:prstGeom prst="rect">
            <a:avLst/>
          </a:prstGeom>
          <a:noFill/>
        </p:spPr>
        <p:txBody>
          <a:bodyPr wrap="square" rtlCol="0">
            <a:spAutoFit/>
          </a:bodyPr>
          <a:lstStyle/>
          <a:p>
            <a:r>
              <a:rPr lang="en-US" sz="2800" dirty="0">
                <a:solidFill>
                  <a:schemeClr val="accent1">
                    <a:lumMod val="75000"/>
                  </a:schemeClr>
                </a:solidFill>
              </a:rPr>
              <a:t>Base Layer</a:t>
            </a:r>
            <a:br>
              <a:rPr lang="en-US" sz="2800" dirty="0">
                <a:solidFill>
                  <a:schemeClr val="accent1">
                    <a:lumMod val="75000"/>
                  </a:schemeClr>
                </a:solidFill>
              </a:rPr>
            </a:br>
            <a:r>
              <a:rPr lang="en-US" sz="2800" dirty="0">
                <a:solidFill>
                  <a:schemeClr val="accent1">
                    <a:lumMod val="75000"/>
                  </a:schemeClr>
                </a:solidFill>
              </a:rPr>
              <a:t>(Bitcoin Core)</a:t>
            </a:r>
          </a:p>
        </p:txBody>
      </p:sp>
      <p:sp>
        <p:nvSpPr>
          <p:cNvPr id="92" name="Rectangle 91">
            <a:extLst>
              <a:ext uri="{FF2B5EF4-FFF2-40B4-BE49-F238E27FC236}">
                <a16:creationId xmlns:a16="http://schemas.microsoft.com/office/drawing/2014/main" id="{F5DC4B08-F529-46DE-AE77-D68D7D55095B}"/>
              </a:ext>
            </a:extLst>
          </p:cNvPr>
          <p:cNvSpPr/>
          <p:nvPr/>
        </p:nvSpPr>
        <p:spPr>
          <a:xfrm>
            <a:off x="8692038" y="222105"/>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0A3EAACC-39CE-48B2-A2F5-963CFCF5C7D3}"/>
              </a:ext>
            </a:extLst>
          </p:cNvPr>
          <p:cNvSpPr/>
          <p:nvPr/>
        </p:nvSpPr>
        <p:spPr>
          <a:xfrm>
            <a:off x="10270091" y="137901"/>
            <a:ext cx="377371" cy="64109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5522AD07-B14E-41EA-8562-9060CEAD4732}"/>
              </a:ext>
            </a:extLst>
          </p:cNvPr>
          <p:cNvSpPr txBox="1"/>
          <p:nvPr/>
        </p:nvSpPr>
        <p:spPr>
          <a:xfrm>
            <a:off x="9173871" y="103181"/>
            <a:ext cx="1212643" cy="646331"/>
          </a:xfrm>
          <a:prstGeom prst="rect">
            <a:avLst/>
          </a:prstGeom>
          <a:noFill/>
        </p:spPr>
        <p:txBody>
          <a:bodyPr wrap="square" rtlCol="0">
            <a:spAutoFit/>
          </a:bodyPr>
          <a:lstStyle/>
          <a:p>
            <a:r>
              <a:rPr lang="en-US" dirty="0"/>
              <a:t>= Block Header</a:t>
            </a:r>
          </a:p>
        </p:txBody>
      </p:sp>
      <p:sp>
        <p:nvSpPr>
          <p:cNvPr id="95" name="TextBox 94">
            <a:extLst>
              <a:ext uri="{FF2B5EF4-FFF2-40B4-BE49-F238E27FC236}">
                <a16:creationId xmlns:a16="http://schemas.microsoft.com/office/drawing/2014/main" id="{872383B4-B830-4402-8D81-E8983385CB7A}"/>
              </a:ext>
            </a:extLst>
          </p:cNvPr>
          <p:cNvSpPr txBox="1"/>
          <p:nvPr/>
        </p:nvSpPr>
        <p:spPr>
          <a:xfrm>
            <a:off x="10708134" y="93784"/>
            <a:ext cx="1404874" cy="646331"/>
          </a:xfrm>
          <a:prstGeom prst="rect">
            <a:avLst/>
          </a:prstGeom>
          <a:noFill/>
        </p:spPr>
        <p:txBody>
          <a:bodyPr wrap="square" rtlCol="0">
            <a:spAutoFit/>
          </a:bodyPr>
          <a:lstStyle/>
          <a:p>
            <a:r>
              <a:rPr lang="en-US" dirty="0"/>
              <a:t>= List of transactions</a:t>
            </a:r>
          </a:p>
        </p:txBody>
      </p:sp>
      <p:sp>
        <p:nvSpPr>
          <p:cNvPr id="96" name="Rectangle 95">
            <a:extLst>
              <a:ext uri="{FF2B5EF4-FFF2-40B4-BE49-F238E27FC236}">
                <a16:creationId xmlns:a16="http://schemas.microsoft.com/office/drawing/2014/main" id="{C37ADD63-248F-40E0-891F-EDA23B0DEC3A}"/>
              </a:ext>
            </a:extLst>
          </p:cNvPr>
          <p:cNvSpPr/>
          <p:nvPr/>
        </p:nvSpPr>
        <p:spPr>
          <a:xfrm>
            <a:off x="8492093" y="60325"/>
            <a:ext cx="3533478" cy="8428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C97C4763-84A2-4D82-A0B9-C65C56FCECBC}"/>
              </a:ext>
            </a:extLst>
          </p:cNvPr>
          <p:cNvCxnSpPr>
            <a:cxnSpLocks/>
          </p:cNvCxnSpPr>
          <p:nvPr/>
        </p:nvCxnSpPr>
        <p:spPr>
          <a:xfrm>
            <a:off x="10081406" y="115599"/>
            <a:ext cx="0" cy="7511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CACD83EC-FFE2-419F-A594-B1941B39E2C1}"/>
              </a:ext>
            </a:extLst>
          </p:cNvPr>
          <p:cNvSpPr txBox="1"/>
          <p:nvPr/>
        </p:nvSpPr>
        <p:spPr>
          <a:xfrm>
            <a:off x="3814828" y="4098534"/>
            <a:ext cx="1563647" cy="369332"/>
          </a:xfrm>
          <a:prstGeom prst="rect">
            <a:avLst/>
          </a:prstGeom>
          <a:noFill/>
        </p:spPr>
        <p:txBody>
          <a:bodyPr wrap="square" rtlCol="0">
            <a:spAutoFit/>
          </a:bodyPr>
          <a:lstStyle/>
          <a:p>
            <a:pPr algn="ctr"/>
            <a:r>
              <a:rPr lang="en-US" dirty="0"/>
              <a:t>January 2021</a:t>
            </a:r>
          </a:p>
        </p:txBody>
      </p:sp>
      <p:sp>
        <p:nvSpPr>
          <p:cNvPr id="104" name="TextBox 103">
            <a:extLst>
              <a:ext uri="{FF2B5EF4-FFF2-40B4-BE49-F238E27FC236}">
                <a16:creationId xmlns:a16="http://schemas.microsoft.com/office/drawing/2014/main" id="{BFD45CE7-F095-4AE2-8579-E476AE9F6928}"/>
              </a:ext>
            </a:extLst>
          </p:cNvPr>
          <p:cNvSpPr txBox="1"/>
          <p:nvPr/>
        </p:nvSpPr>
        <p:spPr>
          <a:xfrm>
            <a:off x="5575305" y="4085904"/>
            <a:ext cx="2035367" cy="369332"/>
          </a:xfrm>
          <a:prstGeom prst="rect">
            <a:avLst/>
          </a:prstGeom>
          <a:noFill/>
        </p:spPr>
        <p:txBody>
          <a:bodyPr wrap="square" rtlCol="0">
            <a:spAutoFit/>
          </a:bodyPr>
          <a:lstStyle/>
          <a:p>
            <a:pPr algn="ctr"/>
            <a:r>
              <a:rPr lang="en-US" dirty="0"/>
              <a:t>February 2021</a:t>
            </a:r>
          </a:p>
        </p:txBody>
      </p:sp>
      <p:sp>
        <p:nvSpPr>
          <p:cNvPr id="105" name="TextBox 104">
            <a:extLst>
              <a:ext uri="{FF2B5EF4-FFF2-40B4-BE49-F238E27FC236}">
                <a16:creationId xmlns:a16="http://schemas.microsoft.com/office/drawing/2014/main" id="{CF75B2D1-943C-414C-A276-19DC4CE46D45}"/>
              </a:ext>
            </a:extLst>
          </p:cNvPr>
          <p:cNvSpPr txBox="1"/>
          <p:nvPr/>
        </p:nvSpPr>
        <p:spPr>
          <a:xfrm>
            <a:off x="7432551" y="4080548"/>
            <a:ext cx="2035367" cy="369332"/>
          </a:xfrm>
          <a:prstGeom prst="rect">
            <a:avLst/>
          </a:prstGeom>
          <a:noFill/>
        </p:spPr>
        <p:txBody>
          <a:bodyPr wrap="square" rtlCol="0">
            <a:spAutoFit/>
          </a:bodyPr>
          <a:lstStyle/>
          <a:p>
            <a:pPr algn="ctr"/>
            <a:r>
              <a:rPr lang="en-US" dirty="0"/>
              <a:t>March 2021</a:t>
            </a:r>
          </a:p>
        </p:txBody>
      </p:sp>
      <p:sp>
        <p:nvSpPr>
          <p:cNvPr id="106" name="TextBox 105">
            <a:extLst>
              <a:ext uri="{FF2B5EF4-FFF2-40B4-BE49-F238E27FC236}">
                <a16:creationId xmlns:a16="http://schemas.microsoft.com/office/drawing/2014/main" id="{74AAE12E-9800-4F7C-B599-E25A431F11BA}"/>
              </a:ext>
            </a:extLst>
          </p:cNvPr>
          <p:cNvSpPr txBox="1"/>
          <p:nvPr/>
        </p:nvSpPr>
        <p:spPr>
          <a:xfrm>
            <a:off x="1744825" y="4085853"/>
            <a:ext cx="1796349" cy="369332"/>
          </a:xfrm>
          <a:prstGeom prst="rect">
            <a:avLst/>
          </a:prstGeom>
          <a:noFill/>
        </p:spPr>
        <p:txBody>
          <a:bodyPr wrap="square" rtlCol="0">
            <a:spAutoFit/>
          </a:bodyPr>
          <a:lstStyle/>
          <a:p>
            <a:pPr algn="ctr"/>
            <a:r>
              <a:rPr lang="en-US" dirty="0"/>
              <a:t>December 2020</a:t>
            </a:r>
          </a:p>
        </p:txBody>
      </p:sp>
      <p:sp>
        <p:nvSpPr>
          <p:cNvPr id="107" name="TextBox 106">
            <a:extLst>
              <a:ext uri="{FF2B5EF4-FFF2-40B4-BE49-F238E27FC236}">
                <a16:creationId xmlns:a16="http://schemas.microsoft.com/office/drawing/2014/main" id="{BFE88991-6CBA-4C0B-829F-F4EEA166954D}"/>
              </a:ext>
            </a:extLst>
          </p:cNvPr>
          <p:cNvSpPr txBox="1"/>
          <p:nvPr/>
        </p:nvSpPr>
        <p:spPr>
          <a:xfrm>
            <a:off x="9289797" y="4068465"/>
            <a:ext cx="2035367" cy="369332"/>
          </a:xfrm>
          <a:prstGeom prst="rect">
            <a:avLst/>
          </a:prstGeom>
          <a:noFill/>
        </p:spPr>
        <p:txBody>
          <a:bodyPr wrap="square" rtlCol="0">
            <a:spAutoFit/>
          </a:bodyPr>
          <a:lstStyle/>
          <a:p>
            <a:pPr algn="ctr"/>
            <a:r>
              <a:rPr lang="en-US" dirty="0"/>
              <a:t>April 2021</a:t>
            </a:r>
          </a:p>
        </p:txBody>
      </p:sp>
      <p:cxnSp>
        <p:nvCxnSpPr>
          <p:cNvPr id="115" name="Straight Connector 114">
            <a:extLst>
              <a:ext uri="{FF2B5EF4-FFF2-40B4-BE49-F238E27FC236}">
                <a16:creationId xmlns:a16="http://schemas.microsoft.com/office/drawing/2014/main" id="{7C05707C-21AF-41F5-AA77-A1AA010F75E9}"/>
              </a:ext>
            </a:extLst>
          </p:cNvPr>
          <p:cNvCxnSpPr>
            <a:cxnSpLocks/>
          </p:cNvCxnSpPr>
          <p:nvPr/>
        </p:nvCxnSpPr>
        <p:spPr>
          <a:xfrm flipV="1">
            <a:off x="137214" y="4440144"/>
            <a:ext cx="11901316" cy="29925"/>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F087AC4-9064-444D-B0BC-018DC7EF9505}"/>
              </a:ext>
            </a:extLst>
          </p:cNvPr>
          <p:cNvCxnSpPr>
            <a:cxnSpLocks/>
          </p:cNvCxnSpPr>
          <p:nvPr/>
        </p:nvCxnSpPr>
        <p:spPr>
          <a:xfrm flipV="1">
            <a:off x="206253" y="4079867"/>
            <a:ext cx="11985747" cy="50288"/>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7" name="Footer Placeholder 4">
            <a:extLst>
              <a:ext uri="{FF2B5EF4-FFF2-40B4-BE49-F238E27FC236}">
                <a16:creationId xmlns:a16="http://schemas.microsoft.com/office/drawing/2014/main" id="{E5F99101-0A1F-410B-9697-0E3EC869A120}"/>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975846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213413" y="193118"/>
            <a:ext cx="7582349" cy="765175"/>
          </a:xfrm>
        </p:spPr>
        <p:txBody>
          <a:bodyPr/>
          <a:lstStyle/>
          <a:p>
            <a:r>
              <a:rPr lang="en-US" dirty="0"/>
              <a:t>(#2) Base Layer is Safe</a:t>
            </a:r>
          </a:p>
        </p:txBody>
      </p:sp>
      <p:sp>
        <p:nvSpPr>
          <p:cNvPr id="5" name="Slide Number Placeholder 4">
            <a:extLst>
              <a:ext uri="{FF2B5EF4-FFF2-40B4-BE49-F238E27FC236}">
                <a16:creationId xmlns:a16="http://schemas.microsoft.com/office/drawing/2014/main" id="{1F36A900-CA78-4E81-A444-D4B1BF74E004}"/>
              </a:ext>
            </a:extLst>
          </p:cNvPr>
          <p:cNvSpPr>
            <a:spLocks noGrp="1"/>
          </p:cNvSpPr>
          <p:nvPr>
            <p:ph type="sldNum" sz="quarter" idx="12"/>
          </p:nvPr>
        </p:nvSpPr>
        <p:spPr/>
        <p:txBody>
          <a:bodyPr/>
          <a:lstStyle/>
          <a:p>
            <a:fld id="{64A73B7B-B545-4723-8D44-5CC401310D8B}" type="slidenum">
              <a:rPr lang="en-US" smtClean="0"/>
              <a:t>11</a:t>
            </a:fld>
            <a:endParaRPr lang="en-US" dirty="0"/>
          </a:p>
        </p:txBody>
      </p:sp>
      <p:sp>
        <p:nvSpPr>
          <p:cNvPr id="9" name="Rectangle 8">
            <a:extLst>
              <a:ext uri="{FF2B5EF4-FFF2-40B4-BE49-F238E27FC236}">
                <a16:creationId xmlns:a16="http://schemas.microsoft.com/office/drawing/2014/main" id="{5EB38651-8AB6-47B8-9EDA-8A4950403778}"/>
              </a:ext>
            </a:extLst>
          </p:cNvPr>
          <p:cNvSpPr/>
          <p:nvPr/>
        </p:nvSpPr>
        <p:spPr>
          <a:xfrm>
            <a:off x="262155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3BC2EB-814E-4F13-AF41-9512C0D3A543}"/>
              </a:ext>
            </a:extLst>
          </p:cNvPr>
          <p:cNvSpPr/>
          <p:nvPr/>
        </p:nvSpPr>
        <p:spPr>
          <a:xfrm>
            <a:off x="315132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5DA6AF3-295C-4223-B27D-74F2EAA18D6E}"/>
              </a:ext>
            </a:extLst>
          </p:cNvPr>
          <p:cNvSpPr/>
          <p:nvPr/>
        </p:nvSpPr>
        <p:spPr>
          <a:xfrm>
            <a:off x="368109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8D2848E-968E-4BC0-BBFE-256759C9986C}"/>
              </a:ext>
            </a:extLst>
          </p:cNvPr>
          <p:cNvSpPr/>
          <p:nvPr/>
        </p:nvSpPr>
        <p:spPr>
          <a:xfrm>
            <a:off x="421086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FAE89E0-0231-4AD3-AC3C-888ED8F51583}"/>
              </a:ext>
            </a:extLst>
          </p:cNvPr>
          <p:cNvSpPr/>
          <p:nvPr/>
        </p:nvSpPr>
        <p:spPr>
          <a:xfrm>
            <a:off x="474063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B5A1C9-D679-45DD-97F8-2EE6A0516E45}"/>
              </a:ext>
            </a:extLst>
          </p:cNvPr>
          <p:cNvSpPr/>
          <p:nvPr/>
        </p:nvSpPr>
        <p:spPr>
          <a:xfrm>
            <a:off x="527040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173764C-366B-421B-96BA-73A5C413CD06}"/>
              </a:ext>
            </a:extLst>
          </p:cNvPr>
          <p:cNvSpPr/>
          <p:nvPr/>
        </p:nvSpPr>
        <p:spPr>
          <a:xfrm>
            <a:off x="584323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8BA7703-6B28-44B0-ABA5-5E31705D3E4B}"/>
              </a:ext>
            </a:extLst>
          </p:cNvPr>
          <p:cNvSpPr/>
          <p:nvPr/>
        </p:nvSpPr>
        <p:spPr>
          <a:xfrm>
            <a:off x="6373009"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53D56C0-9FB4-4860-8B51-6C3DFDEEE672}"/>
              </a:ext>
            </a:extLst>
          </p:cNvPr>
          <p:cNvSpPr/>
          <p:nvPr/>
        </p:nvSpPr>
        <p:spPr>
          <a:xfrm>
            <a:off x="6902780"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F8675B-1953-43B1-8FE6-BDEB1699D60D}"/>
              </a:ext>
            </a:extLst>
          </p:cNvPr>
          <p:cNvSpPr/>
          <p:nvPr/>
        </p:nvSpPr>
        <p:spPr>
          <a:xfrm>
            <a:off x="7432551"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F219790-0C3A-462B-AA89-86B53E6C9522}"/>
              </a:ext>
            </a:extLst>
          </p:cNvPr>
          <p:cNvSpPr/>
          <p:nvPr/>
        </p:nvSpPr>
        <p:spPr>
          <a:xfrm>
            <a:off x="796232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17EBE0F-4D8E-4A38-B1C2-13F38E553C08}"/>
              </a:ext>
            </a:extLst>
          </p:cNvPr>
          <p:cNvSpPr/>
          <p:nvPr/>
        </p:nvSpPr>
        <p:spPr>
          <a:xfrm>
            <a:off x="849209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ED7AA79-6248-493F-8D89-7C03B8D815DB}"/>
              </a:ext>
            </a:extLst>
          </p:cNvPr>
          <p:cNvSpPr/>
          <p:nvPr/>
        </p:nvSpPr>
        <p:spPr>
          <a:xfrm>
            <a:off x="902186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0A1AE5-DE4F-4C33-B4B0-CA1032C1EC02}"/>
              </a:ext>
            </a:extLst>
          </p:cNvPr>
          <p:cNvSpPr/>
          <p:nvPr/>
        </p:nvSpPr>
        <p:spPr>
          <a:xfrm>
            <a:off x="955163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BBA95BC-B207-4320-9BEA-DD34FE4ACBF9}"/>
              </a:ext>
            </a:extLst>
          </p:cNvPr>
          <p:cNvSpPr/>
          <p:nvPr/>
        </p:nvSpPr>
        <p:spPr>
          <a:xfrm>
            <a:off x="1008140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257E083-FCCE-4D2E-8542-0CB725335650}"/>
              </a:ext>
            </a:extLst>
          </p:cNvPr>
          <p:cNvSpPr/>
          <p:nvPr/>
        </p:nvSpPr>
        <p:spPr>
          <a:xfrm>
            <a:off x="1061117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337A263-5A70-441F-BB03-82DD4E707619}"/>
              </a:ext>
            </a:extLst>
          </p:cNvPr>
          <p:cNvSpPr/>
          <p:nvPr/>
        </p:nvSpPr>
        <p:spPr>
          <a:xfrm>
            <a:off x="1114094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129077E-9CEE-47F7-AA4A-374F7AE94532}"/>
              </a:ext>
            </a:extLst>
          </p:cNvPr>
          <p:cNvSpPr/>
          <p:nvPr/>
        </p:nvSpPr>
        <p:spPr>
          <a:xfrm>
            <a:off x="2621552" y="5546382"/>
            <a:ext cx="377371" cy="5319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76DBC00-835C-4963-ABF2-452C3CD2ACC3}"/>
              </a:ext>
            </a:extLst>
          </p:cNvPr>
          <p:cNvSpPr/>
          <p:nvPr/>
        </p:nvSpPr>
        <p:spPr>
          <a:xfrm>
            <a:off x="3151323" y="5546382"/>
            <a:ext cx="377371" cy="16846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62B81C-C3F5-4447-A926-90C0B822F8D7}"/>
              </a:ext>
            </a:extLst>
          </p:cNvPr>
          <p:cNvSpPr/>
          <p:nvPr/>
        </p:nvSpPr>
        <p:spPr>
          <a:xfrm>
            <a:off x="3681094" y="5546382"/>
            <a:ext cx="377371" cy="3902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654946A-B28D-4996-9331-F870EC4DFE56}"/>
              </a:ext>
            </a:extLst>
          </p:cNvPr>
          <p:cNvSpPr/>
          <p:nvPr/>
        </p:nvSpPr>
        <p:spPr>
          <a:xfrm>
            <a:off x="4210865" y="5546383"/>
            <a:ext cx="377371" cy="531932"/>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6573905-16B0-4BB0-8A69-29B234F4380A}"/>
              </a:ext>
            </a:extLst>
          </p:cNvPr>
          <p:cNvSpPr/>
          <p:nvPr/>
        </p:nvSpPr>
        <p:spPr>
          <a:xfrm>
            <a:off x="4740636" y="5546383"/>
            <a:ext cx="377371" cy="29630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31B1B99-B61C-4B18-8FFD-1F65B81E8D84}"/>
              </a:ext>
            </a:extLst>
          </p:cNvPr>
          <p:cNvSpPr/>
          <p:nvPr/>
        </p:nvSpPr>
        <p:spPr>
          <a:xfrm>
            <a:off x="5270407" y="5546382"/>
            <a:ext cx="377371" cy="70104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F54872C-988F-4437-9158-C990E4E008D2}"/>
              </a:ext>
            </a:extLst>
          </p:cNvPr>
          <p:cNvSpPr/>
          <p:nvPr/>
        </p:nvSpPr>
        <p:spPr>
          <a:xfrm>
            <a:off x="5843238" y="5546383"/>
            <a:ext cx="377371" cy="247886"/>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0B43403-5750-451B-B7EE-62CE7F248CE7}"/>
              </a:ext>
            </a:extLst>
          </p:cNvPr>
          <p:cNvSpPr/>
          <p:nvPr/>
        </p:nvSpPr>
        <p:spPr>
          <a:xfrm>
            <a:off x="6373009" y="5546382"/>
            <a:ext cx="377371" cy="1747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0A01951-7068-45AC-B8A7-A5B25F51EA14}"/>
              </a:ext>
            </a:extLst>
          </p:cNvPr>
          <p:cNvSpPr/>
          <p:nvPr/>
        </p:nvSpPr>
        <p:spPr>
          <a:xfrm>
            <a:off x="6902780" y="5546382"/>
            <a:ext cx="377371" cy="302435"/>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8C8B9AC-872B-4D68-97A1-64A35AA25848}"/>
              </a:ext>
            </a:extLst>
          </p:cNvPr>
          <p:cNvSpPr/>
          <p:nvPr/>
        </p:nvSpPr>
        <p:spPr>
          <a:xfrm>
            <a:off x="7432551" y="5546382"/>
            <a:ext cx="377371" cy="7584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22B2CA6-5763-4B55-8BE6-2378F215E330}"/>
              </a:ext>
            </a:extLst>
          </p:cNvPr>
          <p:cNvSpPr/>
          <p:nvPr/>
        </p:nvSpPr>
        <p:spPr>
          <a:xfrm>
            <a:off x="7962322" y="5546382"/>
            <a:ext cx="377371" cy="22986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07C205D-7116-4BC3-B1AE-2DFA7C5D4E5D}"/>
              </a:ext>
            </a:extLst>
          </p:cNvPr>
          <p:cNvSpPr/>
          <p:nvPr/>
        </p:nvSpPr>
        <p:spPr>
          <a:xfrm>
            <a:off x="8492093" y="5546382"/>
            <a:ext cx="377371" cy="350849"/>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30BF59C-C9AB-4221-98D8-44E6DBE68108}"/>
              </a:ext>
            </a:extLst>
          </p:cNvPr>
          <p:cNvSpPr/>
          <p:nvPr/>
        </p:nvSpPr>
        <p:spPr>
          <a:xfrm>
            <a:off x="9021864" y="5553872"/>
            <a:ext cx="377371" cy="5782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4256965-B784-40AE-8F2F-E1CE9AAD9FF5}"/>
              </a:ext>
            </a:extLst>
          </p:cNvPr>
          <p:cNvSpPr/>
          <p:nvPr/>
        </p:nvSpPr>
        <p:spPr>
          <a:xfrm>
            <a:off x="9551635" y="5546383"/>
            <a:ext cx="377371" cy="13743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633C5F2-6520-4CBC-9159-E3D65DF6BFCE}"/>
              </a:ext>
            </a:extLst>
          </p:cNvPr>
          <p:cNvSpPr/>
          <p:nvPr/>
        </p:nvSpPr>
        <p:spPr>
          <a:xfrm>
            <a:off x="10081406" y="5546382"/>
            <a:ext cx="377371" cy="5713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623AC2B-7171-45E4-AB93-CB35EEB6D900}"/>
              </a:ext>
            </a:extLst>
          </p:cNvPr>
          <p:cNvSpPr/>
          <p:nvPr/>
        </p:nvSpPr>
        <p:spPr>
          <a:xfrm>
            <a:off x="10611177" y="5546383"/>
            <a:ext cx="377371" cy="452294"/>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54F06CB-6941-4537-9C4E-E984AB8FCDCE}"/>
              </a:ext>
            </a:extLst>
          </p:cNvPr>
          <p:cNvSpPr/>
          <p:nvPr/>
        </p:nvSpPr>
        <p:spPr>
          <a:xfrm>
            <a:off x="11140948" y="5546383"/>
            <a:ext cx="377371" cy="61975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A6AE2E5D-1E92-44C9-ABF6-E16CEBC089E5}"/>
              </a:ext>
            </a:extLst>
          </p:cNvPr>
          <p:cNvCxnSpPr>
            <a:cxnSpLocks/>
          </p:cNvCxnSpPr>
          <p:nvPr/>
        </p:nvCxnSpPr>
        <p:spPr>
          <a:xfrm>
            <a:off x="2133600" y="5289017"/>
            <a:ext cx="9891971" cy="0"/>
          </a:xfrm>
          <a:prstGeom prst="line">
            <a:avLst/>
          </a:prstGeom>
          <a:ln w="57150">
            <a:solidFill>
              <a:srgbClr val="00206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BF2F1757-5F57-4758-9944-B8C5205AF5B7}"/>
              </a:ext>
            </a:extLst>
          </p:cNvPr>
          <p:cNvSpPr/>
          <p:nvPr/>
        </p:nvSpPr>
        <p:spPr>
          <a:xfrm>
            <a:off x="2621552"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4F9BB48D-C265-42BD-B2DA-DE451DE70C25}"/>
              </a:ext>
            </a:extLst>
          </p:cNvPr>
          <p:cNvSpPr/>
          <p:nvPr/>
        </p:nvSpPr>
        <p:spPr>
          <a:xfrm>
            <a:off x="3151323"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4F024B3-6A10-4CEA-9407-38C35BE3E184}"/>
              </a:ext>
            </a:extLst>
          </p:cNvPr>
          <p:cNvSpPr/>
          <p:nvPr/>
        </p:nvSpPr>
        <p:spPr>
          <a:xfrm>
            <a:off x="3681094"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0E43CC0-9376-47DD-9944-6350D8E3CE15}"/>
              </a:ext>
            </a:extLst>
          </p:cNvPr>
          <p:cNvSpPr/>
          <p:nvPr/>
        </p:nvSpPr>
        <p:spPr>
          <a:xfrm>
            <a:off x="4210865"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F09E53B-1231-4251-8545-6472EFA8C36B}"/>
              </a:ext>
            </a:extLst>
          </p:cNvPr>
          <p:cNvSpPr/>
          <p:nvPr/>
        </p:nvSpPr>
        <p:spPr>
          <a:xfrm>
            <a:off x="4740636"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30244138-A3A4-4C4D-8DB1-A5C51A79B0DE}"/>
              </a:ext>
            </a:extLst>
          </p:cNvPr>
          <p:cNvSpPr/>
          <p:nvPr/>
        </p:nvSpPr>
        <p:spPr>
          <a:xfrm>
            <a:off x="5270407"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C3638E9-17F6-45F7-A61E-D455D15EF2F9}"/>
              </a:ext>
            </a:extLst>
          </p:cNvPr>
          <p:cNvSpPr/>
          <p:nvPr/>
        </p:nvSpPr>
        <p:spPr>
          <a:xfrm>
            <a:off x="5843238"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2C621C02-F7CB-4084-B2B8-C019CA25D650}"/>
              </a:ext>
            </a:extLst>
          </p:cNvPr>
          <p:cNvSpPr/>
          <p:nvPr/>
        </p:nvSpPr>
        <p:spPr>
          <a:xfrm>
            <a:off x="6373009"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8992E659-8EFD-4FC8-B6CC-232AEFEEBA84}"/>
              </a:ext>
            </a:extLst>
          </p:cNvPr>
          <p:cNvSpPr/>
          <p:nvPr/>
        </p:nvSpPr>
        <p:spPr>
          <a:xfrm>
            <a:off x="6902780"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FA9A7BC-37E5-4E23-A130-9D4EFE774F00}"/>
              </a:ext>
            </a:extLst>
          </p:cNvPr>
          <p:cNvSpPr/>
          <p:nvPr/>
        </p:nvSpPr>
        <p:spPr>
          <a:xfrm>
            <a:off x="7432551"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4472DDF-751B-4BB9-BA81-DE8B90D1CB31}"/>
              </a:ext>
            </a:extLst>
          </p:cNvPr>
          <p:cNvSpPr/>
          <p:nvPr/>
        </p:nvSpPr>
        <p:spPr>
          <a:xfrm>
            <a:off x="7962322"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29E63CC-6551-4CA3-B1FD-8CB678E2F02B}"/>
              </a:ext>
            </a:extLst>
          </p:cNvPr>
          <p:cNvSpPr/>
          <p:nvPr/>
        </p:nvSpPr>
        <p:spPr>
          <a:xfrm>
            <a:off x="8492093"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43C2FBF9-22E7-4B37-84B0-E76519C8E19B}"/>
              </a:ext>
            </a:extLst>
          </p:cNvPr>
          <p:cNvSpPr/>
          <p:nvPr/>
        </p:nvSpPr>
        <p:spPr>
          <a:xfrm>
            <a:off x="9021864"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057A2C3E-DDE3-41D5-B7B3-0ABCC564F6D3}"/>
              </a:ext>
            </a:extLst>
          </p:cNvPr>
          <p:cNvSpPr/>
          <p:nvPr/>
        </p:nvSpPr>
        <p:spPr>
          <a:xfrm>
            <a:off x="9551635"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8D3A5FB-4DF9-4522-8BDD-E372E3CBC355}"/>
              </a:ext>
            </a:extLst>
          </p:cNvPr>
          <p:cNvSpPr/>
          <p:nvPr/>
        </p:nvSpPr>
        <p:spPr>
          <a:xfrm>
            <a:off x="10081406"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18562E8F-473C-4077-8134-EDEDFD8B0F45}"/>
              </a:ext>
            </a:extLst>
          </p:cNvPr>
          <p:cNvSpPr/>
          <p:nvPr/>
        </p:nvSpPr>
        <p:spPr>
          <a:xfrm>
            <a:off x="10611177"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DC6220EB-62C3-4B3E-9F94-6C3F7A4031DD}"/>
              </a:ext>
            </a:extLst>
          </p:cNvPr>
          <p:cNvSpPr/>
          <p:nvPr/>
        </p:nvSpPr>
        <p:spPr>
          <a:xfrm>
            <a:off x="11140948"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782FF067-0339-4826-A147-AA68E757B4E6}"/>
              </a:ext>
            </a:extLst>
          </p:cNvPr>
          <p:cNvSpPr/>
          <p:nvPr/>
        </p:nvSpPr>
        <p:spPr>
          <a:xfrm>
            <a:off x="2621552" y="2331634"/>
            <a:ext cx="377371" cy="1365340"/>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4400C35-7A1B-446F-B91B-2CDC13914E0A}"/>
              </a:ext>
            </a:extLst>
          </p:cNvPr>
          <p:cNvSpPr/>
          <p:nvPr/>
        </p:nvSpPr>
        <p:spPr>
          <a:xfrm>
            <a:off x="3151323" y="2331634"/>
            <a:ext cx="377371" cy="1587138"/>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16FE193E-3468-466E-8900-8A9E35AD5B72}"/>
              </a:ext>
            </a:extLst>
          </p:cNvPr>
          <p:cNvSpPr/>
          <p:nvPr/>
        </p:nvSpPr>
        <p:spPr>
          <a:xfrm>
            <a:off x="3681094" y="2331635"/>
            <a:ext cx="377371" cy="808438"/>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57E45732-F5CC-4C51-A9E4-BAD82DA2EB82}"/>
              </a:ext>
            </a:extLst>
          </p:cNvPr>
          <p:cNvSpPr/>
          <p:nvPr/>
        </p:nvSpPr>
        <p:spPr>
          <a:xfrm>
            <a:off x="4210865" y="2331634"/>
            <a:ext cx="377371" cy="1481453"/>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F59CA8F7-0565-49BD-AB91-BD5A74B76A46}"/>
              </a:ext>
            </a:extLst>
          </p:cNvPr>
          <p:cNvSpPr/>
          <p:nvPr/>
        </p:nvSpPr>
        <p:spPr>
          <a:xfrm>
            <a:off x="4740636" y="2331634"/>
            <a:ext cx="377371" cy="117955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2727E16-2776-4373-B17F-A0646319890E}"/>
              </a:ext>
            </a:extLst>
          </p:cNvPr>
          <p:cNvSpPr/>
          <p:nvPr/>
        </p:nvSpPr>
        <p:spPr>
          <a:xfrm>
            <a:off x="5270407" y="2331634"/>
            <a:ext cx="377371" cy="86876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D6D4C8E4-B016-4D32-9A11-D4CF0D139A2C}"/>
              </a:ext>
            </a:extLst>
          </p:cNvPr>
          <p:cNvSpPr/>
          <p:nvPr/>
        </p:nvSpPr>
        <p:spPr>
          <a:xfrm>
            <a:off x="5843238" y="2331634"/>
            <a:ext cx="377371" cy="692325"/>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C5401CFB-070F-42E0-AEC5-C3C36C0ECC17}"/>
              </a:ext>
            </a:extLst>
          </p:cNvPr>
          <p:cNvSpPr/>
          <p:nvPr/>
        </p:nvSpPr>
        <p:spPr>
          <a:xfrm>
            <a:off x="6373009" y="2331634"/>
            <a:ext cx="377371" cy="1481453"/>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78A7E968-4568-4C9B-ACC6-EE06F21EE13C}"/>
              </a:ext>
            </a:extLst>
          </p:cNvPr>
          <p:cNvSpPr/>
          <p:nvPr/>
        </p:nvSpPr>
        <p:spPr>
          <a:xfrm>
            <a:off x="6902780" y="2331634"/>
            <a:ext cx="377371" cy="86876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A716804A-2588-4F52-9D9A-BDBCBEC12511}"/>
              </a:ext>
            </a:extLst>
          </p:cNvPr>
          <p:cNvSpPr/>
          <p:nvPr/>
        </p:nvSpPr>
        <p:spPr>
          <a:xfrm>
            <a:off x="7432551" y="2331634"/>
            <a:ext cx="377371" cy="1397445"/>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6CBBD8DD-8783-4422-80A6-B58A29941A34}"/>
              </a:ext>
            </a:extLst>
          </p:cNvPr>
          <p:cNvSpPr/>
          <p:nvPr/>
        </p:nvSpPr>
        <p:spPr>
          <a:xfrm>
            <a:off x="7962322" y="2331634"/>
            <a:ext cx="377371" cy="86876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2FAA276-CF36-44BC-94C4-60445FE3F211}"/>
              </a:ext>
            </a:extLst>
          </p:cNvPr>
          <p:cNvSpPr/>
          <p:nvPr/>
        </p:nvSpPr>
        <p:spPr>
          <a:xfrm>
            <a:off x="8492093" y="2331634"/>
            <a:ext cx="377371" cy="1365340"/>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394D7C7F-9EEA-4108-B25C-2A5AE59A8BD0}"/>
              </a:ext>
            </a:extLst>
          </p:cNvPr>
          <p:cNvSpPr/>
          <p:nvPr/>
        </p:nvSpPr>
        <p:spPr>
          <a:xfrm>
            <a:off x="9021864" y="2331634"/>
            <a:ext cx="377371" cy="1042519"/>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F7C49219-3690-43BF-B1DA-DE37297629E6}"/>
              </a:ext>
            </a:extLst>
          </p:cNvPr>
          <p:cNvSpPr/>
          <p:nvPr/>
        </p:nvSpPr>
        <p:spPr>
          <a:xfrm>
            <a:off x="9551635" y="2331634"/>
            <a:ext cx="377371" cy="1440987"/>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276D7125-2E39-44F8-817D-F30FA23C03D9}"/>
              </a:ext>
            </a:extLst>
          </p:cNvPr>
          <p:cNvSpPr/>
          <p:nvPr/>
        </p:nvSpPr>
        <p:spPr>
          <a:xfrm>
            <a:off x="10081406" y="2331634"/>
            <a:ext cx="377371" cy="1481453"/>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E3851D77-D0A9-4B6B-9F25-802361E63D3B}"/>
              </a:ext>
            </a:extLst>
          </p:cNvPr>
          <p:cNvSpPr/>
          <p:nvPr/>
        </p:nvSpPr>
        <p:spPr>
          <a:xfrm>
            <a:off x="10611177" y="2331634"/>
            <a:ext cx="377371" cy="1365340"/>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59510967-146D-4FD8-9685-E586B1BD5C64}"/>
              </a:ext>
            </a:extLst>
          </p:cNvPr>
          <p:cNvSpPr/>
          <p:nvPr/>
        </p:nvSpPr>
        <p:spPr>
          <a:xfrm>
            <a:off x="11670719" y="1713645"/>
            <a:ext cx="2345558" cy="3321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DC510EB5-13B8-48B9-8FD7-F94497B73ADB}"/>
              </a:ext>
            </a:extLst>
          </p:cNvPr>
          <p:cNvSpPr/>
          <p:nvPr/>
        </p:nvSpPr>
        <p:spPr>
          <a:xfrm>
            <a:off x="11140948" y="2331635"/>
            <a:ext cx="377371" cy="742674"/>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4019E838-B532-4058-B6C2-141C198C0C41}"/>
              </a:ext>
            </a:extLst>
          </p:cNvPr>
          <p:cNvSpPr txBox="1"/>
          <p:nvPr/>
        </p:nvSpPr>
        <p:spPr>
          <a:xfrm>
            <a:off x="137214" y="5170363"/>
            <a:ext cx="2408138" cy="954107"/>
          </a:xfrm>
          <a:prstGeom prst="rect">
            <a:avLst/>
          </a:prstGeom>
          <a:noFill/>
        </p:spPr>
        <p:txBody>
          <a:bodyPr wrap="square" rtlCol="0">
            <a:spAutoFit/>
          </a:bodyPr>
          <a:lstStyle/>
          <a:p>
            <a:r>
              <a:rPr lang="en-US" sz="2800" dirty="0">
                <a:solidFill>
                  <a:schemeClr val="accent1">
                    <a:lumMod val="75000"/>
                  </a:schemeClr>
                </a:solidFill>
              </a:rPr>
              <a:t>Base Layer</a:t>
            </a:r>
            <a:br>
              <a:rPr lang="en-US" sz="2800" dirty="0">
                <a:solidFill>
                  <a:schemeClr val="accent1">
                    <a:lumMod val="75000"/>
                  </a:schemeClr>
                </a:solidFill>
              </a:rPr>
            </a:br>
            <a:r>
              <a:rPr lang="en-US" sz="2800" dirty="0">
                <a:solidFill>
                  <a:schemeClr val="accent1">
                    <a:lumMod val="75000"/>
                  </a:schemeClr>
                </a:solidFill>
              </a:rPr>
              <a:t>(Bitcoin Core)</a:t>
            </a:r>
          </a:p>
        </p:txBody>
      </p:sp>
      <p:sp>
        <p:nvSpPr>
          <p:cNvPr id="92" name="Rectangle 91">
            <a:extLst>
              <a:ext uri="{FF2B5EF4-FFF2-40B4-BE49-F238E27FC236}">
                <a16:creationId xmlns:a16="http://schemas.microsoft.com/office/drawing/2014/main" id="{F5DC4B08-F529-46DE-AE77-D68D7D55095B}"/>
              </a:ext>
            </a:extLst>
          </p:cNvPr>
          <p:cNvSpPr/>
          <p:nvPr/>
        </p:nvSpPr>
        <p:spPr>
          <a:xfrm>
            <a:off x="8692038" y="222105"/>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0A3EAACC-39CE-48B2-A2F5-963CFCF5C7D3}"/>
              </a:ext>
            </a:extLst>
          </p:cNvPr>
          <p:cNvSpPr/>
          <p:nvPr/>
        </p:nvSpPr>
        <p:spPr>
          <a:xfrm>
            <a:off x="10270091" y="137901"/>
            <a:ext cx="377371" cy="64109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5522AD07-B14E-41EA-8562-9060CEAD4732}"/>
              </a:ext>
            </a:extLst>
          </p:cNvPr>
          <p:cNvSpPr txBox="1"/>
          <p:nvPr/>
        </p:nvSpPr>
        <p:spPr>
          <a:xfrm>
            <a:off x="9173871" y="103181"/>
            <a:ext cx="1212643" cy="646331"/>
          </a:xfrm>
          <a:prstGeom prst="rect">
            <a:avLst/>
          </a:prstGeom>
          <a:noFill/>
        </p:spPr>
        <p:txBody>
          <a:bodyPr wrap="square" rtlCol="0">
            <a:spAutoFit/>
          </a:bodyPr>
          <a:lstStyle/>
          <a:p>
            <a:r>
              <a:rPr lang="en-US" dirty="0"/>
              <a:t>= Block Header</a:t>
            </a:r>
          </a:p>
        </p:txBody>
      </p:sp>
      <p:sp>
        <p:nvSpPr>
          <p:cNvPr id="95" name="TextBox 94">
            <a:extLst>
              <a:ext uri="{FF2B5EF4-FFF2-40B4-BE49-F238E27FC236}">
                <a16:creationId xmlns:a16="http://schemas.microsoft.com/office/drawing/2014/main" id="{872383B4-B830-4402-8D81-E8983385CB7A}"/>
              </a:ext>
            </a:extLst>
          </p:cNvPr>
          <p:cNvSpPr txBox="1"/>
          <p:nvPr/>
        </p:nvSpPr>
        <p:spPr>
          <a:xfrm>
            <a:off x="10708134" y="93784"/>
            <a:ext cx="1404874" cy="646331"/>
          </a:xfrm>
          <a:prstGeom prst="rect">
            <a:avLst/>
          </a:prstGeom>
          <a:noFill/>
        </p:spPr>
        <p:txBody>
          <a:bodyPr wrap="square" rtlCol="0">
            <a:spAutoFit/>
          </a:bodyPr>
          <a:lstStyle/>
          <a:p>
            <a:r>
              <a:rPr lang="en-US" dirty="0"/>
              <a:t>= List of transactions</a:t>
            </a:r>
          </a:p>
        </p:txBody>
      </p:sp>
      <p:cxnSp>
        <p:nvCxnSpPr>
          <p:cNvPr id="89" name="Straight Connector 88">
            <a:extLst>
              <a:ext uri="{FF2B5EF4-FFF2-40B4-BE49-F238E27FC236}">
                <a16:creationId xmlns:a16="http://schemas.microsoft.com/office/drawing/2014/main" id="{5EFB47E5-88D7-42C9-8BF1-D31A4414D666}"/>
              </a:ext>
            </a:extLst>
          </p:cNvPr>
          <p:cNvCxnSpPr>
            <a:cxnSpLocks/>
          </p:cNvCxnSpPr>
          <p:nvPr/>
        </p:nvCxnSpPr>
        <p:spPr>
          <a:xfrm>
            <a:off x="2133600" y="2074269"/>
            <a:ext cx="9891971" cy="0"/>
          </a:xfrm>
          <a:prstGeom prst="line">
            <a:avLst/>
          </a:prstGeom>
          <a:ln w="571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C37ADD63-248F-40E0-891F-EDA23B0DEC3A}"/>
              </a:ext>
            </a:extLst>
          </p:cNvPr>
          <p:cNvSpPr/>
          <p:nvPr/>
        </p:nvSpPr>
        <p:spPr>
          <a:xfrm>
            <a:off x="8492093" y="60325"/>
            <a:ext cx="3533478" cy="8428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C97C4763-84A2-4D82-A0B9-C65C56FCECBC}"/>
              </a:ext>
            </a:extLst>
          </p:cNvPr>
          <p:cNvCxnSpPr>
            <a:cxnSpLocks/>
          </p:cNvCxnSpPr>
          <p:nvPr/>
        </p:nvCxnSpPr>
        <p:spPr>
          <a:xfrm>
            <a:off x="10081406" y="115599"/>
            <a:ext cx="0" cy="7511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CACD83EC-FFE2-419F-A594-B1941B39E2C1}"/>
              </a:ext>
            </a:extLst>
          </p:cNvPr>
          <p:cNvSpPr txBox="1"/>
          <p:nvPr/>
        </p:nvSpPr>
        <p:spPr>
          <a:xfrm>
            <a:off x="3814828" y="1227318"/>
            <a:ext cx="1563647" cy="369332"/>
          </a:xfrm>
          <a:prstGeom prst="rect">
            <a:avLst/>
          </a:prstGeom>
          <a:noFill/>
        </p:spPr>
        <p:txBody>
          <a:bodyPr wrap="square" rtlCol="0">
            <a:spAutoFit/>
          </a:bodyPr>
          <a:lstStyle/>
          <a:p>
            <a:pPr algn="ctr"/>
            <a:r>
              <a:rPr lang="en-US" dirty="0"/>
              <a:t>January 2021</a:t>
            </a:r>
          </a:p>
        </p:txBody>
      </p:sp>
      <p:sp>
        <p:nvSpPr>
          <p:cNvPr id="104" name="TextBox 103">
            <a:extLst>
              <a:ext uri="{FF2B5EF4-FFF2-40B4-BE49-F238E27FC236}">
                <a16:creationId xmlns:a16="http://schemas.microsoft.com/office/drawing/2014/main" id="{BFD45CE7-F095-4AE2-8579-E476AE9F6928}"/>
              </a:ext>
            </a:extLst>
          </p:cNvPr>
          <p:cNvSpPr txBox="1"/>
          <p:nvPr/>
        </p:nvSpPr>
        <p:spPr>
          <a:xfrm>
            <a:off x="5575305" y="1214688"/>
            <a:ext cx="2035367" cy="369332"/>
          </a:xfrm>
          <a:prstGeom prst="rect">
            <a:avLst/>
          </a:prstGeom>
          <a:noFill/>
        </p:spPr>
        <p:txBody>
          <a:bodyPr wrap="square" rtlCol="0">
            <a:spAutoFit/>
          </a:bodyPr>
          <a:lstStyle/>
          <a:p>
            <a:pPr algn="ctr"/>
            <a:r>
              <a:rPr lang="en-US" dirty="0"/>
              <a:t>February 2021</a:t>
            </a:r>
          </a:p>
        </p:txBody>
      </p:sp>
      <p:sp>
        <p:nvSpPr>
          <p:cNvPr id="105" name="TextBox 104">
            <a:extLst>
              <a:ext uri="{FF2B5EF4-FFF2-40B4-BE49-F238E27FC236}">
                <a16:creationId xmlns:a16="http://schemas.microsoft.com/office/drawing/2014/main" id="{CF75B2D1-943C-414C-A276-19DC4CE46D45}"/>
              </a:ext>
            </a:extLst>
          </p:cNvPr>
          <p:cNvSpPr txBox="1"/>
          <p:nvPr/>
        </p:nvSpPr>
        <p:spPr>
          <a:xfrm>
            <a:off x="7432551" y="1209332"/>
            <a:ext cx="2035367" cy="369332"/>
          </a:xfrm>
          <a:prstGeom prst="rect">
            <a:avLst/>
          </a:prstGeom>
          <a:noFill/>
        </p:spPr>
        <p:txBody>
          <a:bodyPr wrap="square" rtlCol="0">
            <a:spAutoFit/>
          </a:bodyPr>
          <a:lstStyle/>
          <a:p>
            <a:pPr algn="ctr"/>
            <a:r>
              <a:rPr lang="en-US" dirty="0"/>
              <a:t>March 2021</a:t>
            </a:r>
          </a:p>
        </p:txBody>
      </p:sp>
      <p:sp>
        <p:nvSpPr>
          <p:cNvPr id="106" name="TextBox 105">
            <a:extLst>
              <a:ext uri="{FF2B5EF4-FFF2-40B4-BE49-F238E27FC236}">
                <a16:creationId xmlns:a16="http://schemas.microsoft.com/office/drawing/2014/main" id="{74AAE12E-9800-4F7C-B599-E25A431F11BA}"/>
              </a:ext>
            </a:extLst>
          </p:cNvPr>
          <p:cNvSpPr txBox="1"/>
          <p:nvPr/>
        </p:nvSpPr>
        <p:spPr>
          <a:xfrm>
            <a:off x="1744825" y="1214637"/>
            <a:ext cx="1796349" cy="369332"/>
          </a:xfrm>
          <a:prstGeom prst="rect">
            <a:avLst/>
          </a:prstGeom>
          <a:noFill/>
        </p:spPr>
        <p:txBody>
          <a:bodyPr wrap="square" rtlCol="0">
            <a:spAutoFit/>
          </a:bodyPr>
          <a:lstStyle/>
          <a:p>
            <a:pPr algn="ctr"/>
            <a:r>
              <a:rPr lang="en-US" dirty="0"/>
              <a:t>December 2020</a:t>
            </a:r>
          </a:p>
        </p:txBody>
      </p:sp>
      <p:sp>
        <p:nvSpPr>
          <p:cNvPr id="107" name="TextBox 106">
            <a:extLst>
              <a:ext uri="{FF2B5EF4-FFF2-40B4-BE49-F238E27FC236}">
                <a16:creationId xmlns:a16="http://schemas.microsoft.com/office/drawing/2014/main" id="{BFE88991-6CBA-4C0B-829F-F4EEA166954D}"/>
              </a:ext>
            </a:extLst>
          </p:cNvPr>
          <p:cNvSpPr txBox="1"/>
          <p:nvPr/>
        </p:nvSpPr>
        <p:spPr>
          <a:xfrm>
            <a:off x="9289797" y="1197249"/>
            <a:ext cx="2035367" cy="369332"/>
          </a:xfrm>
          <a:prstGeom prst="rect">
            <a:avLst/>
          </a:prstGeom>
          <a:noFill/>
        </p:spPr>
        <p:txBody>
          <a:bodyPr wrap="square" rtlCol="0">
            <a:spAutoFit/>
          </a:bodyPr>
          <a:lstStyle/>
          <a:p>
            <a:pPr algn="ctr"/>
            <a:r>
              <a:rPr lang="en-US" dirty="0"/>
              <a:t>April 2021</a:t>
            </a:r>
          </a:p>
        </p:txBody>
      </p:sp>
      <p:sp>
        <p:nvSpPr>
          <p:cNvPr id="108" name="Rectangle 107">
            <a:extLst>
              <a:ext uri="{FF2B5EF4-FFF2-40B4-BE49-F238E27FC236}">
                <a16:creationId xmlns:a16="http://schemas.microsoft.com/office/drawing/2014/main" id="{0B429B36-26AC-49E4-AB56-682AF343397A}"/>
              </a:ext>
            </a:extLst>
          </p:cNvPr>
          <p:cNvSpPr/>
          <p:nvPr/>
        </p:nvSpPr>
        <p:spPr>
          <a:xfrm>
            <a:off x="703462" y="1502604"/>
            <a:ext cx="1701427" cy="26880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2A68B585-DECB-41E1-862F-EDDB143B45C5}"/>
              </a:ext>
            </a:extLst>
          </p:cNvPr>
          <p:cNvSpPr txBox="1"/>
          <p:nvPr/>
        </p:nvSpPr>
        <p:spPr>
          <a:xfrm>
            <a:off x="206253" y="2191899"/>
            <a:ext cx="2152262" cy="954107"/>
          </a:xfrm>
          <a:prstGeom prst="rect">
            <a:avLst/>
          </a:prstGeom>
          <a:noFill/>
        </p:spPr>
        <p:txBody>
          <a:bodyPr wrap="square" rtlCol="0">
            <a:spAutoFit/>
          </a:bodyPr>
          <a:lstStyle/>
          <a:p>
            <a:r>
              <a:rPr lang="en-US" sz="2800" dirty="0">
                <a:solidFill>
                  <a:srgbClr val="C00000"/>
                </a:solidFill>
              </a:rPr>
              <a:t>Layer 2</a:t>
            </a:r>
            <a:br>
              <a:rPr lang="en-US" sz="2800" dirty="0">
                <a:solidFill>
                  <a:srgbClr val="C00000"/>
                </a:solidFill>
              </a:rPr>
            </a:br>
            <a:r>
              <a:rPr lang="en-US" sz="2800" dirty="0">
                <a:solidFill>
                  <a:srgbClr val="C00000"/>
                </a:solidFill>
              </a:rPr>
              <a:t>(Bit-Monero)</a:t>
            </a:r>
          </a:p>
        </p:txBody>
      </p:sp>
      <p:cxnSp>
        <p:nvCxnSpPr>
          <p:cNvPr id="115" name="Straight Connector 114">
            <a:extLst>
              <a:ext uri="{FF2B5EF4-FFF2-40B4-BE49-F238E27FC236}">
                <a16:creationId xmlns:a16="http://schemas.microsoft.com/office/drawing/2014/main" id="{7C05707C-21AF-41F5-AA77-A1AA010F75E9}"/>
              </a:ext>
            </a:extLst>
          </p:cNvPr>
          <p:cNvCxnSpPr>
            <a:cxnSpLocks/>
          </p:cNvCxnSpPr>
          <p:nvPr/>
        </p:nvCxnSpPr>
        <p:spPr>
          <a:xfrm flipV="1">
            <a:off x="137214" y="1568928"/>
            <a:ext cx="11901316" cy="29925"/>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7DF249E7-1CF3-4A29-9910-8B3F6109AEF8}"/>
              </a:ext>
            </a:extLst>
          </p:cNvPr>
          <p:cNvCxnSpPr>
            <a:cxnSpLocks/>
          </p:cNvCxnSpPr>
          <p:nvPr/>
        </p:nvCxnSpPr>
        <p:spPr>
          <a:xfrm flipV="1">
            <a:off x="124255" y="4898087"/>
            <a:ext cx="11901316" cy="29925"/>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F087AC4-9064-444D-B0BC-018DC7EF9505}"/>
              </a:ext>
            </a:extLst>
          </p:cNvPr>
          <p:cNvCxnSpPr>
            <a:cxnSpLocks/>
          </p:cNvCxnSpPr>
          <p:nvPr/>
        </p:nvCxnSpPr>
        <p:spPr>
          <a:xfrm flipV="1">
            <a:off x="206253" y="1208651"/>
            <a:ext cx="11985747" cy="50288"/>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7" name="Footer Placeholder 4">
            <a:extLst>
              <a:ext uri="{FF2B5EF4-FFF2-40B4-BE49-F238E27FC236}">
                <a16:creationId xmlns:a16="http://schemas.microsoft.com/office/drawing/2014/main" id="{E5F99101-0A1F-410B-9697-0E3EC869A120}"/>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2554021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Footer Placeholder 4">
            <a:extLst>
              <a:ext uri="{FF2B5EF4-FFF2-40B4-BE49-F238E27FC236}">
                <a16:creationId xmlns:a16="http://schemas.microsoft.com/office/drawing/2014/main" id="{375A9D0F-1013-451D-98AC-1BC82FA782FA}"/>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213413" y="193118"/>
            <a:ext cx="7582349" cy="765175"/>
          </a:xfrm>
        </p:spPr>
        <p:txBody>
          <a:bodyPr/>
          <a:lstStyle/>
          <a:p>
            <a:r>
              <a:rPr lang="en-US" dirty="0"/>
              <a:t>(#2) Base Layer is Safe</a:t>
            </a:r>
          </a:p>
        </p:txBody>
      </p:sp>
      <p:sp>
        <p:nvSpPr>
          <p:cNvPr id="5" name="Slide Number Placeholder 4">
            <a:extLst>
              <a:ext uri="{FF2B5EF4-FFF2-40B4-BE49-F238E27FC236}">
                <a16:creationId xmlns:a16="http://schemas.microsoft.com/office/drawing/2014/main" id="{1F36A900-CA78-4E81-A444-D4B1BF74E004}"/>
              </a:ext>
            </a:extLst>
          </p:cNvPr>
          <p:cNvSpPr>
            <a:spLocks noGrp="1"/>
          </p:cNvSpPr>
          <p:nvPr>
            <p:ph type="sldNum" sz="quarter" idx="12"/>
          </p:nvPr>
        </p:nvSpPr>
        <p:spPr/>
        <p:txBody>
          <a:bodyPr/>
          <a:lstStyle/>
          <a:p>
            <a:fld id="{64A73B7B-B545-4723-8D44-5CC401310D8B}" type="slidenum">
              <a:rPr lang="en-US" smtClean="0"/>
              <a:t>12</a:t>
            </a:fld>
            <a:endParaRPr lang="en-US" dirty="0"/>
          </a:p>
        </p:txBody>
      </p:sp>
      <p:sp>
        <p:nvSpPr>
          <p:cNvPr id="9" name="Rectangle 8">
            <a:extLst>
              <a:ext uri="{FF2B5EF4-FFF2-40B4-BE49-F238E27FC236}">
                <a16:creationId xmlns:a16="http://schemas.microsoft.com/office/drawing/2014/main" id="{5EB38651-8AB6-47B8-9EDA-8A4950403778}"/>
              </a:ext>
            </a:extLst>
          </p:cNvPr>
          <p:cNvSpPr/>
          <p:nvPr/>
        </p:nvSpPr>
        <p:spPr>
          <a:xfrm>
            <a:off x="262155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3BC2EB-814E-4F13-AF41-9512C0D3A543}"/>
              </a:ext>
            </a:extLst>
          </p:cNvPr>
          <p:cNvSpPr/>
          <p:nvPr/>
        </p:nvSpPr>
        <p:spPr>
          <a:xfrm>
            <a:off x="315132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5DA6AF3-295C-4223-B27D-74F2EAA18D6E}"/>
              </a:ext>
            </a:extLst>
          </p:cNvPr>
          <p:cNvSpPr/>
          <p:nvPr/>
        </p:nvSpPr>
        <p:spPr>
          <a:xfrm>
            <a:off x="368109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8D2848E-968E-4BC0-BBFE-256759C9986C}"/>
              </a:ext>
            </a:extLst>
          </p:cNvPr>
          <p:cNvSpPr/>
          <p:nvPr/>
        </p:nvSpPr>
        <p:spPr>
          <a:xfrm>
            <a:off x="421086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FAE89E0-0231-4AD3-AC3C-888ED8F51583}"/>
              </a:ext>
            </a:extLst>
          </p:cNvPr>
          <p:cNvSpPr/>
          <p:nvPr/>
        </p:nvSpPr>
        <p:spPr>
          <a:xfrm>
            <a:off x="474063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B5A1C9-D679-45DD-97F8-2EE6A0516E45}"/>
              </a:ext>
            </a:extLst>
          </p:cNvPr>
          <p:cNvSpPr/>
          <p:nvPr/>
        </p:nvSpPr>
        <p:spPr>
          <a:xfrm>
            <a:off x="527040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173764C-366B-421B-96BA-73A5C413CD06}"/>
              </a:ext>
            </a:extLst>
          </p:cNvPr>
          <p:cNvSpPr/>
          <p:nvPr/>
        </p:nvSpPr>
        <p:spPr>
          <a:xfrm>
            <a:off x="584323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8BA7703-6B28-44B0-ABA5-5E31705D3E4B}"/>
              </a:ext>
            </a:extLst>
          </p:cNvPr>
          <p:cNvSpPr/>
          <p:nvPr/>
        </p:nvSpPr>
        <p:spPr>
          <a:xfrm>
            <a:off x="6373009"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53D56C0-9FB4-4860-8B51-6C3DFDEEE672}"/>
              </a:ext>
            </a:extLst>
          </p:cNvPr>
          <p:cNvSpPr/>
          <p:nvPr/>
        </p:nvSpPr>
        <p:spPr>
          <a:xfrm>
            <a:off x="6902780"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F8675B-1953-43B1-8FE6-BDEB1699D60D}"/>
              </a:ext>
            </a:extLst>
          </p:cNvPr>
          <p:cNvSpPr/>
          <p:nvPr/>
        </p:nvSpPr>
        <p:spPr>
          <a:xfrm>
            <a:off x="7432551"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F219790-0C3A-462B-AA89-86B53E6C9522}"/>
              </a:ext>
            </a:extLst>
          </p:cNvPr>
          <p:cNvSpPr/>
          <p:nvPr/>
        </p:nvSpPr>
        <p:spPr>
          <a:xfrm>
            <a:off x="796232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17EBE0F-4D8E-4A38-B1C2-13F38E553C08}"/>
              </a:ext>
            </a:extLst>
          </p:cNvPr>
          <p:cNvSpPr/>
          <p:nvPr/>
        </p:nvSpPr>
        <p:spPr>
          <a:xfrm>
            <a:off x="849209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ED7AA79-6248-493F-8D89-7C03B8D815DB}"/>
              </a:ext>
            </a:extLst>
          </p:cNvPr>
          <p:cNvSpPr/>
          <p:nvPr/>
        </p:nvSpPr>
        <p:spPr>
          <a:xfrm>
            <a:off x="902186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0A1AE5-DE4F-4C33-B4B0-CA1032C1EC02}"/>
              </a:ext>
            </a:extLst>
          </p:cNvPr>
          <p:cNvSpPr/>
          <p:nvPr/>
        </p:nvSpPr>
        <p:spPr>
          <a:xfrm>
            <a:off x="955163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BBA95BC-B207-4320-9BEA-DD34FE4ACBF9}"/>
              </a:ext>
            </a:extLst>
          </p:cNvPr>
          <p:cNvSpPr/>
          <p:nvPr/>
        </p:nvSpPr>
        <p:spPr>
          <a:xfrm>
            <a:off x="1008140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257E083-FCCE-4D2E-8542-0CB725335650}"/>
              </a:ext>
            </a:extLst>
          </p:cNvPr>
          <p:cNvSpPr/>
          <p:nvPr/>
        </p:nvSpPr>
        <p:spPr>
          <a:xfrm>
            <a:off x="1061117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337A263-5A70-441F-BB03-82DD4E707619}"/>
              </a:ext>
            </a:extLst>
          </p:cNvPr>
          <p:cNvSpPr/>
          <p:nvPr/>
        </p:nvSpPr>
        <p:spPr>
          <a:xfrm>
            <a:off x="1114094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129077E-9CEE-47F7-AA4A-374F7AE94532}"/>
              </a:ext>
            </a:extLst>
          </p:cNvPr>
          <p:cNvSpPr/>
          <p:nvPr/>
        </p:nvSpPr>
        <p:spPr>
          <a:xfrm>
            <a:off x="2621552" y="5546382"/>
            <a:ext cx="377371" cy="5319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76DBC00-835C-4963-ABF2-452C3CD2ACC3}"/>
              </a:ext>
            </a:extLst>
          </p:cNvPr>
          <p:cNvSpPr/>
          <p:nvPr/>
        </p:nvSpPr>
        <p:spPr>
          <a:xfrm>
            <a:off x="3151323" y="5546382"/>
            <a:ext cx="377371" cy="16846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62B81C-C3F5-4447-A926-90C0B822F8D7}"/>
              </a:ext>
            </a:extLst>
          </p:cNvPr>
          <p:cNvSpPr/>
          <p:nvPr/>
        </p:nvSpPr>
        <p:spPr>
          <a:xfrm>
            <a:off x="3681094" y="5546382"/>
            <a:ext cx="377371" cy="3902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654946A-B28D-4996-9331-F870EC4DFE56}"/>
              </a:ext>
            </a:extLst>
          </p:cNvPr>
          <p:cNvSpPr/>
          <p:nvPr/>
        </p:nvSpPr>
        <p:spPr>
          <a:xfrm>
            <a:off x="4210865" y="5546383"/>
            <a:ext cx="377371" cy="531932"/>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6573905-16B0-4BB0-8A69-29B234F4380A}"/>
              </a:ext>
            </a:extLst>
          </p:cNvPr>
          <p:cNvSpPr/>
          <p:nvPr/>
        </p:nvSpPr>
        <p:spPr>
          <a:xfrm>
            <a:off x="4740636" y="5546383"/>
            <a:ext cx="377371" cy="29630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31B1B99-B61C-4B18-8FFD-1F65B81E8D84}"/>
              </a:ext>
            </a:extLst>
          </p:cNvPr>
          <p:cNvSpPr/>
          <p:nvPr/>
        </p:nvSpPr>
        <p:spPr>
          <a:xfrm>
            <a:off x="5270407" y="5546382"/>
            <a:ext cx="377371" cy="70104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F54872C-988F-4437-9158-C990E4E008D2}"/>
              </a:ext>
            </a:extLst>
          </p:cNvPr>
          <p:cNvSpPr/>
          <p:nvPr/>
        </p:nvSpPr>
        <p:spPr>
          <a:xfrm>
            <a:off x="5843238" y="5546383"/>
            <a:ext cx="377371" cy="247886"/>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0B43403-5750-451B-B7EE-62CE7F248CE7}"/>
              </a:ext>
            </a:extLst>
          </p:cNvPr>
          <p:cNvSpPr/>
          <p:nvPr/>
        </p:nvSpPr>
        <p:spPr>
          <a:xfrm>
            <a:off x="6373009" y="5546382"/>
            <a:ext cx="377371" cy="1747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0A01951-7068-45AC-B8A7-A5B25F51EA14}"/>
              </a:ext>
            </a:extLst>
          </p:cNvPr>
          <p:cNvSpPr/>
          <p:nvPr/>
        </p:nvSpPr>
        <p:spPr>
          <a:xfrm>
            <a:off x="6902780" y="5546382"/>
            <a:ext cx="377371" cy="302435"/>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8C8B9AC-872B-4D68-97A1-64A35AA25848}"/>
              </a:ext>
            </a:extLst>
          </p:cNvPr>
          <p:cNvSpPr/>
          <p:nvPr/>
        </p:nvSpPr>
        <p:spPr>
          <a:xfrm>
            <a:off x="7432551" y="5546382"/>
            <a:ext cx="377371" cy="7584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22B2CA6-5763-4B55-8BE6-2378F215E330}"/>
              </a:ext>
            </a:extLst>
          </p:cNvPr>
          <p:cNvSpPr/>
          <p:nvPr/>
        </p:nvSpPr>
        <p:spPr>
          <a:xfrm>
            <a:off x="7962322" y="5546382"/>
            <a:ext cx="377371" cy="22986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07C205D-7116-4BC3-B1AE-2DFA7C5D4E5D}"/>
              </a:ext>
            </a:extLst>
          </p:cNvPr>
          <p:cNvSpPr/>
          <p:nvPr/>
        </p:nvSpPr>
        <p:spPr>
          <a:xfrm>
            <a:off x="8492093" y="5546382"/>
            <a:ext cx="377371" cy="350849"/>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30BF59C-C9AB-4221-98D8-44E6DBE68108}"/>
              </a:ext>
            </a:extLst>
          </p:cNvPr>
          <p:cNvSpPr/>
          <p:nvPr/>
        </p:nvSpPr>
        <p:spPr>
          <a:xfrm>
            <a:off x="9021864" y="5553872"/>
            <a:ext cx="377371" cy="5782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4256965-B784-40AE-8F2F-E1CE9AAD9FF5}"/>
              </a:ext>
            </a:extLst>
          </p:cNvPr>
          <p:cNvSpPr/>
          <p:nvPr/>
        </p:nvSpPr>
        <p:spPr>
          <a:xfrm>
            <a:off x="9551635" y="5546383"/>
            <a:ext cx="377371" cy="13743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633C5F2-6520-4CBC-9159-E3D65DF6BFCE}"/>
              </a:ext>
            </a:extLst>
          </p:cNvPr>
          <p:cNvSpPr/>
          <p:nvPr/>
        </p:nvSpPr>
        <p:spPr>
          <a:xfrm>
            <a:off x="10081406" y="5546382"/>
            <a:ext cx="377371" cy="5713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623AC2B-7171-45E4-AB93-CB35EEB6D900}"/>
              </a:ext>
            </a:extLst>
          </p:cNvPr>
          <p:cNvSpPr/>
          <p:nvPr/>
        </p:nvSpPr>
        <p:spPr>
          <a:xfrm>
            <a:off x="10611177" y="5546383"/>
            <a:ext cx="377371" cy="452294"/>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54F06CB-6941-4537-9C4E-E984AB8FCDCE}"/>
              </a:ext>
            </a:extLst>
          </p:cNvPr>
          <p:cNvSpPr/>
          <p:nvPr/>
        </p:nvSpPr>
        <p:spPr>
          <a:xfrm>
            <a:off x="11140948" y="5546383"/>
            <a:ext cx="377371" cy="61975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A6AE2E5D-1E92-44C9-ABF6-E16CEBC089E5}"/>
              </a:ext>
            </a:extLst>
          </p:cNvPr>
          <p:cNvCxnSpPr>
            <a:cxnSpLocks/>
          </p:cNvCxnSpPr>
          <p:nvPr/>
        </p:nvCxnSpPr>
        <p:spPr>
          <a:xfrm>
            <a:off x="2133600" y="5289017"/>
            <a:ext cx="9891971" cy="0"/>
          </a:xfrm>
          <a:prstGeom prst="line">
            <a:avLst/>
          </a:prstGeom>
          <a:ln w="57150">
            <a:solidFill>
              <a:srgbClr val="00206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BF2F1757-5F57-4758-9944-B8C5205AF5B7}"/>
              </a:ext>
            </a:extLst>
          </p:cNvPr>
          <p:cNvSpPr/>
          <p:nvPr/>
        </p:nvSpPr>
        <p:spPr>
          <a:xfrm>
            <a:off x="2621552"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4F9BB48D-C265-42BD-B2DA-DE451DE70C25}"/>
              </a:ext>
            </a:extLst>
          </p:cNvPr>
          <p:cNvSpPr/>
          <p:nvPr/>
        </p:nvSpPr>
        <p:spPr>
          <a:xfrm>
            <a:off x="3151323"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4F024B3-6A10-4CEA-9407-38C35BE3E184}"/>
              </a:ext>
            </a:extLst>
          </p:cNvPr>
          <p:cNvSpPr/>
          <p:nvPr/>
        </p:nvSpPr>
        <p:spPr>
          <a:xfrm>
            <a:off x="3681094"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0E43CC0-9376-47DD-9944-6350D8E3CE15}"/>
              </a:ext>
            </a:extLst>
          </p:cNvPr>
          <p:cNvSpPr/>
          <p:nvPr/>
        </p:nvSpPr>
        <p:spPr>
          <a:xfrm>
            <a:off x="4210865"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F09E53B-1231-4251-8545-6472EFA8C36B}"/>
              </a:ext>
            </a:extLst>
          </p:cNvPr>
          <p:cNvSpPr/>
          <p:nvPr/>
        </p:nvSpPr>
        <p:spPr>
          <a:xfrm>
            <a:off x="4740636"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30244138-A3A4-4C4D-8DB1-A5C51A79B0DE}"/>
              </a:ext>
            </a:extLst>
          </p:cNvPr>
          <p:cNvSpPr/>
          <p:nvPr/>
        </p:nvSpPr>
        <p:spPr>
          <a:xfrm>
            <a:off x="5270407"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C3638E9-17F6-45F7-A61E-D455D15EF2F9}"/>
              </a:ext>
            </a:extLst>
          </p:cNvPr>
          <p:cNvSpPr/>
          <p:nvPr/>
        </p:nvSpPr>
        <p:spPr>
          <a:xfrm>
            <a:off x="5843238"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2C621C02-F7CB-4084-B2B8-C019CA25D650}"/>
              </a:ext>
            </a:extLst>
          </p:cNvPr>
          <p:cNvSpPr/>
          <p:nvPr/>
        </p:nvSpPr>
        <p:spPr>
          <a:xfrm>
            <a:off x="6373009"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8992E659-8EFD-4FC8-B6CC-232AEFEEBA84}"/>
              </a:ext>
            </a:extLst>
          </p:cNvPr>
          <p:cNvSpPr/>
          <p:nvPr/>
        </p:nvSpPr>
        <p:spPr>
          <a:xfrm>
            <a:off x="6902780"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FA9A7BC-37E5-4E23-A130-9D4EFE774F00}"/>
              </a:ext>
            </a:extLst>
          </p:cNvPr>
          <p:cNvSpPr/>
          <p:nvPr/>
        </p:nvSpPr>
        <p:spPr>
          <a:xfrm>
            <a:off x="7432551"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4472DDF-751B-4BB9-BA81-DE8B90D1CB31}"/>
              </a:ext>
            </a:extLst>
          </p:cNvPr>
          <p:cNvSpPr/>
          <p:nvPr/>
        </p:nvSpPr>
        <p:spPr>
          <a:xfrm>
            <a:off x="7962322"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29E63CC-6551-4CA3-B1FD-8CB678E2F02B}"/>
              </a:ext>
            </a:extLst>
          </p:cNvPr>
          <p:cNvSpPr/>
          <p:nvPr/>
        </p:nvSpPr>
        <p:spPr>
          <a:xfrm>
            <a:off x="8492093"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43C2FBF9-22E7-4B37-84B0-E76519C8E19B}"/>
              </a:ext>
            </a:extLst>
          </p:cNvPr>
          <p:cNvSpPr/>
          <p:nvPr/>
        </p:nvSpPr>
        <p:spPr>
          <a:xfrm>
            <a:off x="9021864"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057A2C3E-DDE3-41D5-B7B3-0ABCC564F6D3}"/>
              </a:ext>
            </a:extLst>
          </p:cNvPr>
          <p:cNvSpPr/>
          <p:nvPr/>
        </p:nvSpPr>
        <p:spPr>
          <a:xfrm>
            <a:off x="9551635"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8D3A5FB-4DF9-4522-8BDD-E372E3CBC355}"/>
              </a:ext>
            </a:extLst>
          </p:cNvPr>
          <p:cNvSpPr/>
          <p:nvPr/>
        </p:nvSpPr>
        <p:spPr>
          <a:xfrm>
            <a:off x="10081406"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18562E8F-473C-4077-8134-EDEDFD8B0F45}"/>
              </a:ext>
            </a:extLst>
          </p:cNvPr>
          <p:cNvSpPr/>
          <p:nvPr/>
        </p:nvSpPr>
        <p:spPr>
          <a:xfrm>
            <a:off x="10611177"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DC6220EB-62C3-4B3E-9F94-6C3F7A4031DD}"/>
              </a:ext>
            </a:extLst>
          </p:cNvPr>
          <p:cNvSpPr/>
          <p:nvPr/>
        </p:nvSpPr>
        <p:spPr>
          <a:xfrm>
            <a:off x="11140948"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782FF067-0339-4826-A147-AA68E757B4E6}"/>
              </a:ext>
            </a:extLst>
          </p:cNvPr>
          <p:cNvSpPr/>
          <p:nvPr/>
        </p:nvSpPr>
        <p:spPr>
          <a:xfrm>
            <a:off x="2621552" y="2331634"/>
            <a:ext cx="377371" cy="1365340"/>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4400C35-7A1B-446F-B91B-2CDC13914E0A}"/>
              </a:ext>
            </a:extLst>
          </p:cNvPr>
          <p:cNvSpPr/>
          <p:nvPr/>
        </p:nvSpPr>
        <p:spPr>
          <a:xfrm>
            <a:off x="3151323" y="2331634"/>
            <a:ext cx="377371" cy="1587138"/>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16FE193E-3468-466E-8900-8A9E35AD5B72}"/>
              </a:ext>
            </a:extLst>
          </p:cNvPr>
          <p:cNvSpPr/>
          <p:nvPr/>
        </p:nvSpPr>
        <p:spPr>
          <a:xfrm>
            <a:off x="3681094" y="2331635"/>
            <a:ext cx="377371" cy="808438"/>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57E45732-F5CC-4C51-A9E4-BAD82DA2EB82}"/>
              </a:ext>
            </a:extLst>
          </p:cNvPr>
          <p:cNvSpPr/>
          <p:nvPr/>
        </p:nvSpPr>
        <p:spPr>
          <a:xfrm>
            <a:off x="4210865" y="2331634"/>
            <a:ext cx="377371" cy="1481453"/>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F59CA8F7-0565-49BD-AB91-BD5A74B76A46}"/>
              </a:ext>
            </a:extLst>
          </p:cNvPr>
          <p:cNvSpPr/>
          <p:nvPr/>
        </p:nvSpPr>
        <p:spPr>
          <a:xfrm>
            <a:off x="4740636" y="2331634"/>
            <a:ext cx="377371" cy="117955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2727E16-2776-4373-B17F-A0646319890E}"/>
              </a:ext>
            </a:extLst>
          </p:cNvPr>
          <p:cNvSpPr/>
          <p:nvPr/>
        </p:nvSpPr>
        <p:spPr>
          <a:xfrm>
            <a:off x="5270407" y="2331634"/>
            <a:ext cx="377371" cy="86876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D6D4C8E4-B016-4D32-9A11-D4CF0D139A2C}"/>
              </a:ext>
            </a:extLst>
          </p:cNvPr>
          <p:cNvSpPr/>
          <p:nvPr/>
        </p:nvSpPr>
        <p:spPr>
          <a:xfrm>
            <a:off x="5843238" y="2331634"/>
            <a:ext cx="377371" cy="692325"/>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C5401CFB-070F-42E0-AEC5-C3C36C0ECC17}"/>
              </a:ext>
            </a:extLst>
          </p:cNvPr>
          <p:cNvSpPr/>
          <p:nvPr/>
        </p:nvSpPr>
        <p:spPr>
          <a:xfrm>
            <a:off x="6373009" y="2331634"/>
            <a:ext cx="377371" cy="1481453"/>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78A7E968-4568-4C9B-ACC6-EE06F21EE13C}"/>
              </a:ext>
            </a:extLst>
          </p:cNvPr>
          <p:cNvSpPr/>
          <p:nvPr/>
        </p:nvSpPr>
        <p:spPr>
          <a:xfrm>
            <a:off x="6902780" y="2331634"/>
            <a:ext cx="377371" cy="86876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A716804A-2588-4F52-9D9A-BDBCBEC12511}"/>
              </a:ext>
            </a:extLst>
          </p:cNvPr>
          <p:cNvSpPr/>
          <p:nvPr/>
        </p:nvSpPr>
        <p:spPr>
          <a:xfrm>
            <a:off x="7432551" y="2331634"/>
            <a:ext cx="377371" cy="1397445"/>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6CBBD8DD-8783-4422-80A6-B58A29941A34}"/>
              </a:ext>
            </a:extLst>
          </p:cNvPr>
          <p:cNvSpPr/>
          <p:nvPr/>
        </p:nvSpPr>
        <p:spPr>
          <a:xfrm>
            <a:off x="7962322" y="2331634"/>
            <a:ext cx="377371" cy="86876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2FAA276-CF36-44BC-94C4-60445FE3F211}"/>
              </a:ext>
            </a:extLst>
          </p:cNvPr>
          <p:cNvSpPr/>
          <p:nvPr/>
        </p:nvSpPr>
        <p:spPr>
          <a:xfrm>
            <a:off x="8492093" y="2331634"/>
            <a:ext cx="377371" cy="1365340"/>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394D7C7F-9EEA-4108-B25C-2A5AE59A8BD0}"/>
              </a:ext>
            </a:extLst>
          </p:cNvPr>
          <p:cNvSpPr/>
          <p:nvPr/>
        </p:nvSpPr>
        <p:spPr>
          <a:xfrm>
            <a:off x="9021864" y="2331634"/>
            <a:ext cx="377371" cy="1042519"/>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F7C49219-3690-43BF-B1DA-DE37297629E6}"/>
              </a:ext>
            </a:extLst>
          </p:cNvPr>
          <p:cNvSpPr/>
          <p:nvPr/>
        </p:nvSpPr>
        <p:spPr>
          <a:xfrm>
            <a:off x="9551635" y="2331634"/>
            <a:ext cx="377371" cy="1440987"/>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276D7125-2E39-44F8-817D-F30FA23C03D9}"/>
              </a:ext>
            </a:extLst>
          </p:cNvPr>
          <p:cNvSpPr/>
          <p:nvPr/>
        </p:nvSpPr>
        <p:spPr>
          <a:xfrm>
            <a:off x="10081406" y="2331634"/>
            <a:ext cx="377371" cy="1481453"/>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E3851D77-D0A9-4B6B-9F25-802361E63D3B}"/>
              </a:ext>
            </a:extLst>
          </p:cNvPr>
          <p:cNvSpPr/>
          <p:nvPr/>
        </p:nvSpPr>
        <p:spPr>
          <a:xfrm>
            <a:off x="10611177" y="2331634"/>
            <a:ext cx="377371" cy="1365340"/>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DC510EB5-13B8-48B9-8FD7-F94497B73ADB}"/>
              </a:ext>
            </a:extLst>
          </p:cNvPr>
          <p:cNvSpPr/>
          <p:nvPr/>
        </p:nvSpPr>
        <p:spPr>
          <a:xfrm>
            <a:off x="11140948" y="2331635"/>
            <a:ext cx="377371" cy="742674"/>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4019E838-B532-4058-B6C2-141C198C0C41}"/>
              </a:ext>
            </a:extLst>
          </p:cNvPr>
          <p:cNvSpPr txBox="1"/>
          <p:nvPr/>
        </p:nvSpPr>
        <p:spPr>
          <a:xfrm>
            <a:off x="137214" y="5170363"/>
            <a:ext cx="2408138" cy="954107"/>
          </a:xfrm>
          <a:prstGeom prst="rect">
            <a:avLst/>
          </a:prstGeom>
          <a:noFill/>
        </p:spPr>
        <p:txBody>
          <a:bodyPr wrap="square" rtlCol="0">
            <a:spAutoFit/>
          </a:bodyPr>
          <a:lstStyle/>
          <a:p>
            <a:r>
              <a:rPr lang="en-US" sz="2800" dirty="0">
                <a:solidFill>
                  <a:schemeClr val="accent1">
                    <a:lumMod val="75000"/>
                  </a:schemeClr>
                </a:solidFill>
              </a:rPr>
              <a:t>Base Layer</a:t>
            </a:r>
            <a:br>
              <a:rPr lang="en-US" sz="2800" dirty="0">
                <a:solidFill>
                  <a:schemeClr val="accent1">
                    <a:lumMod val="75000"/>
                  </a:schemeClr>
                </a:solidFill>
              </a:rPr>
            </a:br>
            <a:r>
              <a:rPr lang="en-US" sz="2800" dirty="0">
                <a:solidFill>
                  <a:schemeClr val="accent1">
                    <a:lumMod val="75000"/>
                  </a:schemeClr>
                </a:solidFill>
              </a:rPr>
              <a:t>(Bitcoin Core)</a:t>
            </a:r>
          </a:p>
        </p:txBody>
      </p:sp>
      <p:sp>
        <p:nvSpPr>
          <p:cNvPr id="92" name="Rectangle 91">
            <a:extLst>
              <a:ext uri="{FF2B5EF4-FFF2-40B4-BE49-F238E27FC236}">
                <a16:creationId xmlns:a16="http://schemas.microsoft.com/office/drawing/2014/main" id="{F5DC4B08-F529-46DE-AE77-D68D7D55095B}"/>
              </a:ext>
            </a:extLst>
          </p:cNvPr>
          <p:cNvSpPr/>
          <p:nvPr/>
        </p:nvSpPr>
        <p:spPr>
          <a:xfrm>
            <a:off x="8692038" y="222105"/>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0A3EAACC-39CE-48B2-A2F5-963CFCF5C7D3}"/>
              </a:ext>
            </a:extLst>
          </p:cNvPr>
          <p:cNvSpPr/>
          <p:nvPr/>
        </p:nvSpPr>
        <p:spPr>
          <a:xfrm>
            <a:off x="10270091" y="137901"/>
            <a:ext cx="377371" cy="64109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5522AD07-B14E-41EA-8562-9060CEAD4732}"/>
              </a:ext>
            </a:extLst>
          </p:cNvPr>
          <p:cNvSpPr txBox="1"/>
          <p:nvPr/>
        </p:nvSpPr>
        <p:spPr>
          <a:xfrm>
            <a:off x="9173871" y="103181"/>
            <a:ext cx="1212643" cy="646331"/>
          </a:xfrm>
          <a:prstGeom prst="rect">
            <a:avLst/>
          </a:prstGeom>
          <a:noFill/>
        </p:spPr>
        <p:txBody>
          <a:bodyPr wrap="square" rtlCol="0">
            <a:spAutoFit/>
          </a:bodyPr>
          <a:lstStyle/>
          <a:p>
            <a:r>
              <a:rPr lang="en-US" dirty="0"/>
              <a:t>= Block Header</a:t>
            </a:r>
          </a:p>
        </p:txBody>
      </p:sp>
      <p:sp>
        <p:nvSpPr>
          <p:cNvPr id="95" name="TextBox 94">
            <a:extLst>
              <a:ext uri="{FF2B5EF4-FFF2-40B4-BE49-F238E27FC236}">
                <a16:creationId xmlns:a16="http://schemas.microsoft.com/office/drawing/2014/main" id="{872383B4-B830-4402-8D81-E8983385CB7A}"/>
              </a:ext>
            </a:extLst>
          </p:cNvPr>
          <p:cNvSpPr txBox="1"/>
          <p:nvPr/>
        </p:nvSpPr>
        <p:spPr>
          <a:xfrm>
            <a:off x="10708134" y="93784"/>
            <a:ext cx="1404874" cy="646331"/>
          </a:xfrm>
          <a:prstGeom prst="rect">
            <a:avLst/>
          </a:prstGeom>
          <a:noFill/>
        </p:spPr>
        <p:txBody>
          <a:bodyPr wrap="square" rtlCol="0">
            <a:spAutoFit/>
          </a:bodyPr>
          <a:lstStyle/>
          <a:p>
            <a:r>
              <a:rPr lang="en-US" dirty="0"/>
              <a:t>= List of transactions</a:t>
            </a:r>
          </a:p>
        </p:txBody>
      </p:sp>
      <p:sp>
        <p:nvSpPr>
          <p:cNvPr id="96" name="Rectangle 95">
            <a:extLst>
              <a:ext uri="{FF2B5EF4-FFF2-40B4-BE49-F238E27FC236}">
                <a16:creationId xmlns:a16="http://schemas.microsoft.com/office/drawing/2014/main" id="{C37ADD63-248F-40E0-891F-EDA23B0DEC3A}"/>
              </a:ext>
            </a:extLst>
          </p:cNvPr>
          <p:cNvSpPr/>
          <p:nvPr/>
        </p:nvSpPr>
        <p:spPr>
          <a:xfrm>
            <a:off x="8492093" y="60325"/>
            <a:ext cx="3533478" cy="8428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C97C4763-84A2-4D82-A0B9-C65C56FCECBC}"/>
              </a:ext>
            </a:extLst>
          </p:cNvPr>
          <p:cNvCxnSpPr>
            <a:cxnSpLocks/>
          </p:cNvCxnSpPr>
          <p:nvPr/>
        </p:nvCxnSpPr>
        <p:spPr>
          <a:xfrm>
            <a:off x="10081406" y="115599"/>
            <a:ext cx="0" cy="7511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CACD83EC-FFE2-419F-A594-B1941B39E2C1}"/>
              </a:ext>
            </a:extLst>
          </p:cNvPr>
          <p:cNvSpPr txBox="1"/>
          <p:nvPr/>
        </p:nvSpPr>
        <p:spPr>
          <a:xfrm>
            <a:off x="3814828" y="1227318"/>
            <a:ext cx="1563647" cy="369332"/>
          </a:xfrm>
          <a:prstGeom prst="rect">
            <a:avLst/>
          </a:prstGeom>
          <a:noFill/>
        </p:spPr>
        <p:txBody>
          <a:bodyPr wrap="square" rtlCol="0">
            <a:spAutoFit/>
          </a:bodyPr>
          <a:lstStyle/>
          <a:p>
            <a:pPr algn="ctr"/>
            <a:r>
              <a:rPr lang="en-US" dirty="0"/>
              <a:t>January 2021</a:t>
            </a:r>
          </a:p>
        </p:txBody>
      </p:sp>
      <p:sp>
        <p:nvSpPr>
          <p:cNvPr id="104" name="TextBox 103">
            <a:extLst>
              <a:ext uri="{FF2B5EF4-FFF2-40B4-BE49-F238E27FC236}">
                <a16:creationId xmlns:a16="http://schemas.microsoft.com/office/drawing/2014/main" id="{BFD45CE7-F095-4AE2-8579-E476AE9F6928}"/>
              </a:ext>
            </a:extLst>
          </p:cNvPr>
          <p:cNvSpPr txBox="1"/>
          <p:nvPr/>
        </p:nvSpPr>
        <p:spPr>
          <a:xfrm>
            <a:off x="5575305" y="1214688"/>
            <a:ext cx="2035367" cy="369332"/>
          </a:xfrm>
          <a:prstGeom prst="rect">
            <a:avLst/>
          </a:prstGeom>
          <a:noFill/>
        </p:spPr>
        <p:txBody>
          <a:bodyPr wrap="square" rtlCol="0">
            <a:spAutoFit/>
          </a:bodyPr>
          <a:lstStyle/>
          <a:p>
            <a:pPr algn="ctr"/>
            <a:r>
              <a:rPr lang="en-US" dirty="0"/>
              <a:t>February 2021</a:t>
            </a:r>
          </a:p>
        </p:txBody>
      </p:sp>
      <p:sp>
        <p:nvSpPr>
          <p:cNvPr id="105" name="TextBox 104">
            <a:extLst>
              <a:ext uri="{FF2B5EF4-FFF2-40B4-BE49-F238E27FC236}">
                <a16:creationId xmlns:a16="http://schemas.microsoft.com/office/drawing/2014/main" id="{CF75B2D1-943C-414C-A276-19DC4CE46D45}"/>
              </a:ext>
            </a:extLst>
          </p:cNvPr>
          <p:cNvSpPr txBox="1"/>
          <p:nvPr/>
        </p:nvSpPr>
        <p:spPr>
          <a:xfrm>
            <a:off x="7432551" y="1209332"/>
            <a:ext cx="2035367" cy="369332"/>
          </a:xfrm>
          <a:prstGeom prst="rect">
            <a:avLst/>
          </a:prstGeom>
          <a:noFill/>
        </p:spPr>
        <p:txBody>
          <a:bodyPr wrap="square" rtlCol="0">
            <a:spAutoFit/>
          </a:bodyPr>
          <a:lstStyle/>
          <a:p>
            <a:pPr algn="ctr"/>
            <a:r>
              <a:rPr lang="en-US" dirty="0"/>
              <a:t>March 2021</a:t>
            </a:r>
          </a:p>
        </p:txBody>
      </p:sp>
      <p:sp>
        <p:nvSpPr>
          <p:cNvPr id="107" name="TextBox 106">
            <a:extLst>
              <a:ext uri="{FF2B5EF4-FFF2-40B4-BE49-F238E27FC236}">
                <a16:creationId xmlns:a16="http://schemas.microsoft.com/office/drawing/2014/main" id="{BFE88991-6CBA-4C0B-829F-F4EEA166954D}"/>
              </a:ext>
            </a:extLst>
          </p:cNvPr>
          <p:cNvSpPr txBox="1"/>
          <p:nvPr/>
        </p:nvSpPr>
        <p:spPr>
          <a:xfrm>
            <a:off x="9289797" y="1197249"/>
            <a:ext cx="2035367" cy="369332"/>
          </a:xfrm>
          <a:prstGeom prst="rect">
            <a:avLst/>
          </a:prstGeom>
          <a:noFill/>
        </p:spPr>
        <p:txBody>
          <a:bodyPr wrap="square" rtlCol="0">
            <a:spAutoFit/>
          </a:bodyPr>
          <a:lstStyle/>
          <a:p>
            <a:pPr algn="ctr"/>
            <a:r>
              <a:rPr lang="en-US" dirty="0"/>
              <a:t>April 2021</a:t>
            </a:r>
          </a:p>
        </p:txBody>
      </p:sp>
      <p:sp>
        <p:nvSpPr>
          <p:cNvPr id="108" name="Rectangle 107">
            <a:extLst>
              <a:ext uri="{FF2B5EF4-FFF2-40B4-BE49-F238E27FC236}">
                <a16:creationId xmlns:a16="http://schemas.microsoft.com/office/drawing/2014/main" id="{0B429B36-26AC-49E4-AB56-682AF343397A}"/>
              </a:ext>
            </a:extLst>
          </p:cNvPr>
          <p:cNvSpPr/>
          <p:nvPr/>
        </p:nvSpPr>
        <p:spPr>
          <a:xfrm>
            <a:off x="703462" y="1502604"/>
            <a:ext cx="1701427" cy="26880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BF087AC4-9064-444D-B0BC-018DC7EF9505}"/>
              </a:ext>
            </a:extLst>
          </p:cNvPr>
          <p:cNvCxnSpPr>
            <a:cxnSpLocks/>
          </p:cNvCxnSpPr>
          <p:nvPr/>
        </p:nvCxnSpPr>
        <p:spPr>
          <a:xfrm flipV="1">
            <a:off x="206253" y="1208651"/>
            <a:ext cx="11985747" cy="50288"/>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9" name="Rectangle 98">
            <a:extLst>
              <a:ext uri="{FF2B5EF4-FFF2-40B4-BE49-F238E27FC236}">
                <a16:creationId xmlns:a16="http://schemas.microsoft.com/office/drawing/2014/main" id="{775E3341-200D-4E3B-AA16-5F20E0C014F5}"/>
              </a:ext>
            </a:extLst>
          </p:cNvPr>
          <p:cNvSpPr/>
          <p:nvPr/>
        </p:nvSpPr>
        <p:spPr>
          <a:xfrm>
            <a:off x="10095667" y="1827076"/>
            <a:ext cx="1934178" cy="2245998"/>
          </a:xfrm>
          <a:custGeom>
            <a:avLst/>
            <a:gdLst>
              <a:gd name="connsiteX0" fmla="*/ 0 w 1934178"/>
              <a:gd name="connsiteY0" fmla="*/ 0 h 2245998"/>
              <a:gd name="connsiteX1" fmla="*/ 483545 w 1934178"/>
              <a:gd name="connsiteY1" fmla="*/ 0 h 2245998"/>
              <a:gd name="connsiteX2" fmla="*/ 928405 w 1934178"/>
              <a:gd name="connsiteY2" fmla="*/ 0 h 2245998"/>
              <a:gd name="connsiteX3" fmla="*/ 1450634 w 1934178"/>
              <a:gd name="connsiteY3" fmla="*/ 0 h 2245998"/>
              <a:gd name="connsiteX4" fmla="*/ 1934178 w 1934178"/>
              <a:gd name="connsiteY4" fmla="*/ 0 h 2245998"/>
              <a:gd name="connsiteX5" fmla="*/ 1934178 w 1934178"/>
              <a:gd name="connsiteY5" fmla="*/ 539040 h 2245998"/>
              <a:gd name="connsiteX6" fmla="*/ 1934178 w 1934178"/>
              <a:gd name="connsiteY6" fmla="*/ 1145459 h 2245998"/>
              <a:gd name="connsiteX7" fmla="*/ 1934178 w 1934178"/>
              <a:gd name="connsiteY7" fmla="*/ 1662039 h 2245998"/>
              <a:gd name="connsiteX8" fmla="*/ 1934178 w 1934178"/>
              <a:gd name="connsiteY8" fmla="*/ 2245998 h 2245998"/>
              <a:gd name="connsiteX9" fmla="*/ 1469975 w 1934178"/>
              <a:gd name="connsiteY9" fmla="*/ 2245998 h 2245998"/>
              <a:gd name="connsiteX10" fmla="*/ 1005773 w 1934178"/>
              <a:gd name="connsiteY10" fmla="*/ 2245998 h 2245998"/>
              <a:gd name="connsiteX11" fmla="*/ 502886 w 1934178"/>
              <a:gd name="connsiteY11" fmla="*/ 2245998 h 2245998"/>
              <a:gd name="connsiteX12" fmla="*/ 0 w 1934178"/>
              <a:gd name="connsiteY12" fmla="*/ 2245998 h 2245998"/>
              <a:gd name="connsiteX13" fmla="*/ 0 w 1934178"/>
              <a:gd name="connsiteY13" fmla="*/ 1751878 h 2245998"/>
              <a:gd name="connsiteX14" fmla="*/ 0 w 1934178"/>
              <a:gd name="connsiteY14" fmla="*/ 1257759 h 2245998"/>
              <a:gd name="connsiteX15" fmla="*/ 0 w 1934178"/>
              <a:gd name="connsiteY15" fmla="*/ 673799 h 2245998"/>
              <a:gd name="connsiteX16" fmla="*/ 0 w 1934178"/>
              <a:gd name="connsiteY16" fmla="*/ 0 h 224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4178" h="2245998" fill="none" extrusionOk="0">
                <a:moveTo>
                  <a:pt x="0" y="0"/>
                </a:moveTo>
                <a:cubicBezTo>
                  <a:pt x="206288" y="-32374"/>
                  <a:pt x="383755" y="1062"/>
                  <a:pt x="483545" y="0"/>
                </a:cubicBezTo>
                <a:cubicBezTo>
                  <a:pt x="583335" y="-1062"/>
                  <a:pt x="742800" y="14307"/>
                  <a:pt x="928405" y="0"/>
                </a:cubicBezTo>
                <a:cubicBezTo>
                  <a:pt x="1114010" y="-14307"/>
                  <a:pt x="1317581" y="5044"/>
                  <a:pt x="1450634" y="0"/>
                </a:cubicBezTo>
                <a:cubicBezTo>
                  <a:pt x="1583687" y="-5044"/>
                  <a:pt x="1817324" y="46440"/>
                  <a:pt x="1934178" y="0"/>
                </a:cubicBezTo>
                <a:cubicBezTo>
                  <a:pt x="1997038" y="173737"/>
                  <a:pt x="1905334" y="404057"/>
                  <a:pt x="1934178" y="539040"/>
                </a:cubicBezTo>
                <a:cubicBezTo>
                  <a:pt x="1963022" y="674023"/>
                  <a:pt x="1873254" y="907792"/>
                  <a:pt x="1934178" y="1145459"/>
                </a:cubicBezTo>
                <a:cubicBezTo>
                  <a:pt x="1995102" y="1383126"/>
                  <a:pt x="1924292" y="1424427"/>
                  <a:pt x="1934178" y="1662039"/>
                </a:cubicBezTo>
                <a:cubicBezTo>
                  <a:pt x="1944064" y="1899651"/>
                  <a:pt x="1926942" y="2044078"/>
                  <a:pt x="1934178" y="2245998"/>
                </a:cubicBezTo>
                <a:cubicBezTo>
                  <a:pt x="1779281" y="2295721"/>
                  <a:pt x="1577193" y="2211883"/>
                  <a:pt x="1469975" y="2245998"/>
                </a:cubicBezTo>
                <a:cubicBezTo>
                  <a:pt x="1362757" y="2280113"/>
                  <a:pt x="1134565" y="2224752"/>
                  <a:pt x="1005773" y="2245998"/>
                </a:cubicBezTo>
                <a:cubicBezTo>
                  <a:pt x="876981" y="2267244"/>
                  <a:pt x="605347" y="2188919"/>
                  <a:pt x="502886" y="2245998"/>
                </a:cubicBezTo>
                <a:cubicBezTo>
                  <a:pt x="400425" y="2303077"/>
                  <a:pt x="156432" y="2202238"/>
                  <a:pt x="0" y="2245998"/>
                </a:cubicBezTo>
                <a:cubicBezTo>
                  <a:pt x="-15881" y="2094632"/>
                  <a:pt x="29370" y="1958737"/>
                  <a:pt x="0" y="1751878"/>
                </a:cubicBezTo>
                <a:cubicBezTo>
                  <a:pt x="-29370" y="1545019"/>
                  <a:pt x="51144" y="1490303"/>
                  <a:pt x="0" y="1257759"/>
                </a:cubicBezTo>
                <a:cubicBezTo>
                  <a:pt x="-51144" y="1025215"/>
                  <a:pt x="46826" y="828834"/>
                  <a:pt x="0" y="673799"/>
                </a:cubicBezTo>
                <a:cubicBezTo>
                  <a:pt x="-46826" y="518764"/>
                  <a:pt x="79591" y="169817"/>
                  <a:pt x="0" y="0"/>
                </a:cubicBezTo>
                <a:close/>
              </a:path>
              <a:path w="1934178" h="2245998" stroke="0" extrusionOk="0">
                <a:moveTo>
                  <a:pt x="0" y="0"/>
                </a:moveTo>
                <a:cubicBezTo>
                  <a:pt x="194851" y="-55016"/>
                  <a:pt x="299469" y="29698"/>
                  <a:pt x="464203" y="0"/>
                </a:cubicBezTo>
                <a:cubicBezTo>
                  <a:pt x="628937" y="-29698"/>
                  <a:pt x="826151" y="31767"/>
                  <a:pt x="986431" y="0"/>
                </a:cubicBezTo>
                <a:cubicBezTo>
                  <a:pt x="1146711" y="-31767"/>
                  <a:pt x="1291648" y="326"/>
                  <a:pt x="1411950" y="0"/>
                </a:cubicBezTo>
                <a:cubicBezTo>
                  <a:pt x="1532252" y="-326"/>
                  <a:pt x="1709439" y="49946"/>
                  <a:pt x="1934178" y="0"/>
                </a:cubicBezTo>
                <a:cubicBezTo>
                  <a:pt x="1941315" y="238536"/>
                  <a:pt x="1897042" y="368020"/>
                  <a:pt x="1934178" y="516580"/>
                </a:cubicBezTo>
                <a:cubicBezTo>
                  <a:pt x="1971314" y="665140"/>
                  <a:pt x="1865654" y="904768"/>
                  <a:pt x="1934178" y="1100539"/>
                </a:cubicBezTo>
                <a:cubicBezTo>
                  <a:pt x="2002702" y="1296310"/>
                  <a:pt x="1910684" y="1408466"/>
                  <a:pt x="1934178" y="1617119"/>
                </a:cubicBezTo>
                <a:cubicBezTo>
                  <a:pt x="1957672" y="1825772"/>
                  <a:pt x="1926978" y="2080307"/>
                  <a:pt x="1934178" y="2245998"/>
                </a:cubicBezTo>
                <a:cubicBezTo>
                  <a:pt x="1757661" y="2249135"/>
                  <a:pt x="1580722" y="2193525"/>
                  <a:pt x="1411950" y="2245998"/>
                </a:cubicBezTo>
                <a:cubicBezTo>
                  <a:pt x="1243178" y="2298471"/>
                  <a:pt x="1052234" y="2202154"/>
                  <a:pt x="889722" y="2245998"/>
                </a:cubicBezTo>
                <a:cubicBezTo>
                  <a:pt x="727210" y="2289842"/>
                  <a:pt x="629167" y="2217839"/>
                  <a:pt x="464203" y="2245998"/>
                </a:cubicBezTo>
                <a:cubicBezTo>
                  <a:pt x="299239" y="2274157"/>
                  <a:pt x="143126" y="2220686"/>
                  <a:pt x="0" y="2245998"/>
                </a:cubicBezTo>
                <a:cubicBezTo>
                  <a:pt x="-11888" y="2115253"/>
                  <a:pt x="7267" y="1853018"/>
                  <a:pt x="0" y="1662039"/>
                </a:cubicBezTo>
                <a:cubicBezTo>
                  <a:pt x="-7267" y="1471060"/>
                  <a:pt x="51022" y="1198875"/>
                  <a:pt x="0" y="1078079"/>
                </a:cubicBezTo>
                <a:cubicBezTo>
                  <a:pt x="-51022" y="957283"/>
                  <a:pt x="26234" y="702501"/>
                  <a:pt x="0" y="516580"/>
                </a:cubicBezTo>
                <a:cubicBezTo>
                  <a:pt x="-26234" y="330659"/>
                  <a:pt x="47402" y="166848"/>
                  <a:pt x="0" y="0"/>
                </a:cubicBezTo>
                <a:close/>
              </a:path>
            </a:pathLst>
          </a:custGeom>
          <a:solidFill>
            <a:schemeClr val="bg1">
              <a:lumMod val="75000"/>
              <a:alpha val="92000"/>
            </a:schemeClr>
          </a:solidFill>
          <a:ln w="28575">
            <a:solidFill>
              <a:schemeClr val="tx1"/>
            </a:solidFill>
            <a:extLst>
              <a:ext uri="{C807C97D-BFC1-408E-A445-0C87EB9F89A2}">
                <ask:lineSketchStyleProps xmlns:ask="http://schemas.microsoft.com/office/drawing/2018/sketchyshapes" sd="2116119190">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D2CAAD41-00C1-43FB-B96F-9EAE617E6B09}"/>
              </a:ext>
            </a:extLst>
          </p:cNvPr>
          <p:cNvSpPr/>
          <p:nvPr/>
        </p:nvSpPr>
        <p:spPr>
          <a:xfrm>
            <a:off x="3623030" y="1767537"/>
            <a:ext cx="6378891" cy="2270904"/>
          </a:xfrm>
          <a:custGeom>
            <a:avLst/>
            <a:gdLst>
              <a:gd name="connsiteX0" fmla="*/ 0 w 6378891"/>
              <a:gd name="connsiteY0" fmla="*/ 0 h 2270904"/>
              <a:gd name="connsiteX1" fmla="*/ 452321 w 6378891"/>
              <a:gd name="connsiteY1" fmla="*/ 0 h 2270904"/>
              <a:gd name="connsiteX2" fmla="*/ 968432 w 6378891"/>
              <a:gd name="connsiteY2" fmla="*/ 0 h 2270904"/>
              <a:gd name="connsiteX3" fmla="*/ 1420753 w 6378891"/>
              <a:gd name="connsiteY3" fmla="*/ 0 h 2270904"/>
              <a:gd name="connsiteX4" fmla="*/ 1873074 w 6378891"/>
              <a:gd name="connsiteY4" fmla="*/ 0 h 2270904"/>
              <a:gd name="connsiteX5" fmla="*/ 2389185 w 6378891"/>
              <a:gd name="connsiteY5" fmla="*/ 0 h 2270904"/>
              <a:gd name="connsiteX6" fmla="*/ 3032873 w 6378891"/>
              <a:gd name="connsiteY6" fmla="*/ 0 h 2270904"/>
              <a:gd name="connsiteX7" fmla="*/ 3612772 w 6378891"/>
              <a:gd name="connsiteY7" fmla="*/ 0 h 2270904"/>
              <a:gd name="connsiteX8" fmla="*/ 4320249 w 6378891"/>
              <a:gd name="connsiteY8" fmla="*/ 0 h 2270904"/>
              <a:gd name="connsiteX9" fmla="*/ 4900148 w 6378891"/>
              <a:gd name="connsiteY9" fmla="*/ 0 h 2270904"/>
              <a:gd name="connsiteX10" fmla="*/ 5288681 w 6378891"/>
              <a:gd name="connsiteY10" fmla="*/ 0 h 2270904"/>
              <a:gd name="connsiteX11" fmla="*/ 5804791 w 6378891"/>
              <a:gd name="connsiteY11" fmla="*/ 0 h 2270904"/>
              <a:gd name="connsiteX12" fmla="*/ 6378891 w 6378891"/>
              <a:gd name="connsiteY12" fmla="*/ 0 h 2270904"/>
              <a:gd name="connsiteX13" fmla="*/ 6378891 w 6378891"/>
              <a:gd name="connsiteY13" fmla="*/ 522308 h 2270904"/>
              <a:gd name="connsiteX14" fmla="*/ 6378891 w 6378891"/>
              <a:gd name="connsiteY14" fmla="*/ 1090034 h 2270904"/>
              <a:gd name="connsiteX15" fmla="*/ 6378891 w 6378891"/>
              <a:gd name="connsiteY15" fmla="*/ 1657760 h 2270904"/>
              <a:gd name="connsiteX16" fmla="*/ 6378891 w 6378891"/>
              <a:gd name="connsiteY16" fmla="*/ 2270904 h 2270904"/>
              <a:gd name="connsiteX17" fmla="*/ 5671414 w 6378891"/>
              <a:gd name="connsiteY17" fmla="*/ 2270904 h 2270904"/>
              <a:gd name="connsiteX18" fmla="*/ 5091515 w 6378891"/>
              <a:gd name="connsiteY18" fmla="*/ 2270904 h 2270904"/>
              <a:gd name="connsiteX19" fmla="*/ 4384038 w 6378891"/>
              <a:gd name="connsiteY19" fmla="*/ 2270904 h 2270904"/>
              <a:gd name="connsiteX20" fmla="*/ 3931716 w 6378891"/>
              <a:gd name="connsiteY20" fmla="*/ 2270904 h 2270904"/>
              <a:gd name="connsiteX21" fmla="*/ 3543184 w 6378891"/>
              <a:gd name="connsiteY21" fmla="*/ 2270904 h 2270904"/>
              <a:gd name="connsiteX22" fmla="*/ 2963285 w 6378891"/>
              <a:gd name="connsiteY22" fmla="*/ 2270904 h 2270904"/>
              <a:gd name="connsiteX23" fmla="*/ 2574752 w 6378891"/>
              <a:gd name="connsiteY23" fmla="*/ 2270904 h 2270904"/>
              <a:gd name="connsiteX24" fmla="*/ 2186220 w 6378891"/>
              <a:gd name="connsiteY24" fmla="*/ 2270904 h 2270904"/>
              <a:gd name="connsiteX25" fmla="*/ 1478743 w 6378891"/>
              <a:gd name="connsiteY25" fmla="*/ 2270904 h 2270904"/>
              <a:gd name="connsiteX26" fmla="*/ 1026422 w 6378891"/>
              <a:gd name="connsiteY26" fmla="*/ 2270904 h 2270904"/>
              <a:gd name="connsiteX27" fmla="*/ 0 w 6378891"/>
              <a:gd name="connsiteY27" fmla="*/ 2270904 h 2270904"/>
              <a:gd name="connsiteX28" fmla="*/ 0 w 6378891"/>
              <a:gd name="connsiteY28" fmla="*/ 1657760 h 2270904"/>
              <a:gd name="connsiteX29" fmla="*/ 0 w 6378891"/>
              <a:gd name="connsiteY29" fmla="*/ 1158161 h 2270904"/>
              <a:gd name="connsiteX30" fmla="*/ 0 w 6378891"/>
              <a:gd name="connsiteY30" fmla="*/ 545017 h 2270904"/>
              <a:gd name="connsiteX31" fmla="*/ 0 w 6378891"/>
              <a:gd name="connsiteY31" fmla="*/ 0 h 2270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378891" h="2270904" fill="none" extrusionOk="0">
                <a:moveTo>
                  <a:pt x="0" y="0"/>
                </a:moveTo>
                <a:cubicBezTo>
                  <a:pt x="144279" y="-11624"/>
                  <a:pt x="357084" y="24491"/>
                  <a:pt x="452321" y="0"/>
                </a:cubicBezTo>
                <a:cubicBezTo>
                  <a:pt x="547558" y="-24491"/>
                  <a:pt x="801352" y="54163"/>
                  <a:pt x="968432" y="0"/>
                </a:cubicBezTo>
                <a:cubicBezTo>
                  <a:pt x="1135512" y="-54163"/>
                  <a:pt x="1249481" y="6147"/>
                  <a:pt x="1420753" y="0"/>
                </a:cubicBezTo>
                <a:cubicBezTo>
                  <a:pt x="1592025" y="-6147"/>
                  <a:pt x="1657751" y="35288"/>
                  <a:pt x="1873074" y="0"/>
                </a:cubicBezTo>
                <a:cubicBezTo>
                  <a:pt x="2088397" y="-35288"/>
                  <a:pt x="2193378" y="7268"/>
                  <a:pt x="2389185" y="0"/>
                </a:cubicBezTo>
                <a:cubicBezTo>
                  <a:pt x="2584992" y="-7268"/>
                  <a:pt x="2825193" y="15425"/>
                  <a:pt x="3032873" y="0"/>
                </a:cubicBezTo>
                <a:cubicBezTo>
                  <a:pt x="3240553" y="-15425"/>
                  <a:pt x="3397239" y="36714"/>
                  <a:pt x="3612772" y="0"/>
                </a:cubicBezTo>
                <a:cubicBezTo>
                  <a:pt x="3828305" y="-36714"/>
                  <a:pt x="4086594" y="5953"/>
                  <a:pt x="4320249" y="0"/>
                </a:cubicBezTo>
                <a:cubicBezTo>
                  <a:pt x="4553904" y="-5953"/>
                  <a:pt x="4692780" y="50303"/>
                  <a:pt x="4900148" y="0"/>
                </a:cubicBezTo>
                <a:cubicBezTo>
                  <a:pt x="5107516" y="-50303"/>
                  <a:pt x="5148011" y="34075"/>
                  <a:pt x="5288681" y="0"/>
                </a:cubicBezTo>
                <a:cubicBezTo>
                  <a:pt x="5429351" y="-34075"/>
                  <a:pt x="5665209" y="25868"/>
                  <a:pt x="5804791" y="0"/>
                </a:cubicBezTo>
                <a:cubicBezTo>
                  <a:pt x="5944373" y="-25868"/>
                  <a:pt x="6124504" y="7724"/>
                  <a:pt x="6378891" y="0"/>
                </a:cubicBezTo>
                <a:cubicBezTo>
                  <a:pt x="6396449" y="123806"/>
                  <a:pt x="6318080" y="321608"/>
                  <a:pt x="6378891" y="522308"/>
                </a:cubicBezTo>
                <a:cubicBezTo>
                  <a:pt x="6439702" y="723008"/>
                  <a:pt x="6334264" y="909570"/>
                  <a:pt x="6378891" y="1090034"/>
                </a:cubicBezTo>
                <a:cubicBezTo>
                  <a:pt x="6423518" y="1270498"/>
                  <a:pt x="6351903" y="1450058"/>
                  <a:pt x="6378891" y="1657760"/>
                </a:cubicBezTo>
                <a:cubicBezTo>
                  <a:pt x="6405879" y="1865462"/>
                  <a:pt x="6338263" y="2050343"/>
                  <a:pt x="6378891" y="2270904"/>
                </a:cubicBezTo>
                <a:cubicBezTo>
                  <a:pt x="6027757" y="2354128"/>
                  <a:pt x="5827870" y="2266334"/>
                  <a:pt x="5671414" y="2270904"/>
                </a:cubicBezTo>
                <a:cubicBezTo>
                  <a:pt x="5514958" y="2275474"/>
                  <a:pt x="5367585" y="2222206"/>
                  <a:pt x="5091515" y="2270904"/>
                </a:cubicBezTo>
                <a:cubicBezTo>
                  <a:pt x="4815445" y="2319602"/>
                  <a:pt x="4560346" y="2231016"/>
                  <a:pt x="4384038" y="2270904"/>
                </a:cubicBezTo>
                <a:cubicBezTo>
                  <a:pt x="4207730" y="2310792"/>
                  <a:pt x="4100020" y="2223282"/>
                  <a:pt x="3931716" y="2270904"/>
                </a:cubicBezTo>
                <a:cubicBezTo>
                  <a:pt x="3763412" y="2318526"/>
                  <a:pt x="3662462" y="2258630"/>
                  <a:pt x="3543184" y="2270904"/>
                </a:cubicBezTo>
                <a:cubicBezTo>
                  <a:pt x="3423906" y="2283178"/>
                  <a:pt x="3117988" y="2251967"/>
                  <a:pt x="2963285" y="2270904"/>
                </a:cubicBezTo>
                <a:cubicBezTo>
                  <a:pt x="2808582" y="2289841"/>
                  <a:pt x="2748111" y="2263326"/>
                  <a:pt x="2574752" y="2270904"/>
                </a:cubicBezTo>
                <a:cubicBezTo>
                  <a:pt x="2401393" y="2278482"/>
                  <a:pt x="2356849" y="2259390"/>
                  <a:pt x="2186220" y="2270904"/>
                </a:cubicBezTo>
                <a:cubicBezTo>
                  <a:pt x="2015591" y="2282418"/>
                  <a:pt x="1780635" y="2248061"/>
                  <a:pt x="1478743" y="2270904"/>
                </a:cubicBezTo>
                <a:cubicBezTo>
                  <a:pt x="1176851" y="2293747"/>
                  <a:pt x="1216535" y="2259655"/>
                  <a:pt x="1026422" y="2270904"/>
                </a:cubicBezTo>
                <a:cubicBezTo>
                  <a:pt x="836309" y="2282153"/>
                  <a:pt x="289343" y="2258820"/>
                  <a:pt x="0" y="2270904"/>
                </a:cubicBezTo>
                <a:cubicBezTo>
                  <a:pt x="-35464" y="2012105"/>
                  <a:pt x="3948" y="1799326"/>
                  <a:pt x="0" y="1657760"/>
                </a:cubicBezTo>
                <a:cubicBezTo>
                  <a:pt x="-3948" y="1516194"/>
                  <a:pt x="48978" y="1378055"/>
                  <a:pt x="0" y="1158161"/>
                </a:cubicBezTo>
                <a:cubicBezTo>
                  <a:pt x="-48978" y="938267"/>
                  <a:pt x="3415" y="816839"/>
                  <a:pt x="0" y="545017"/>
                </a:cubicBezTo>
                <a:cubicBezTo>
                  <a:pt x="-3415" y="273195"/>
                  <a:pt x="28151" y="213002"/>
                  <a:pt x="0" y="0"/>
                </a:cubicBezTo>
                <a:close/>
              </a:path>
              <a:path w="6378891" h="2270904" stroke="0" extrusionOk="0">
                <a:moveTo>
                  <a:pt x="0" y="0"/>
                </a:moveTo>
                <a:cubicBezTo>
                  <a:pt x="119434" y="-52985"/>
                  <a:pt x="272934" y="44162"/>
                  <a:pt x="516110" y="0"/>
                </a:cubicBezTo>
                <a:cubicBezTo>
                  <a:pt x="759286" y="-44162"/>
                  <a:pt x="778517" y="26914"/>
                  <a:pt x="904643" y="0"/>
                </a:cubicBezTo>
                <a:cubicBezTo>
                  <a:pt x="1030769" y="-26914"/>
                  <a:pt x="1195870" y="27663"/>
                  <a:pt x="1356964" y="0"/>
                </a:cubicBezTo>
                <a:cubicBezTo>
                  <a:pt x="1518058" y="-27663"/>
                  <a:pt x="1713443" y="50120"/>
                  <a:pt x="1873074" y="0"/>
                </a:cubicBezTo>
                <a:cubicBezTo>
                  <a:pt x="2032705" y="-50120"/>
                  <a:pt x="2110565" y="14332"/>
                  <a:pt x="2325396" y="0"/>
                </a:cubicBezTo>
                <a:cubicBezTo>
                  <a:pt x="2540227" y="-14332"/>
                  <a:pt x="2647564" y="21122"/>
                  <a:pt x="2777717" y="0"/>
                </a:cubicBezTo>
                <a:cubicBezTo>
                  <a:pt x="2907870" y="-21122"/>
                  <a:pt x="3192165" y="41918"/>
                  <a:pt x="3485194" y="0"/>
                </a:cubicBezTo>
                <a:cubicBezTo>
                  <a:pt x="3778223" y="-41918"/>
                  <a:pt x="3870479" y="54949"/>
                  <a:pt x="4128882" y="0"/>
                </a:cubicBezTo>
                <a:cubicBezTo>
                  <a:pt x="4387285" y="-54949"/>
                  <a:pt x="4397359" y="38680"/>
                  <a:pt x="4581204" y="0"/>
                </a:cubicBezTo>
                <a:cubicBezTo>
                  <a:pt x="4765049" y="-38680"/>
                  <a:pt x="4858404" y="7709"/>
                  <a:pt x="5097314" y="0"/>
                </a:cubicBezTo>
                <a:cubicBezTo>
                  <a:pt x="5336224" y="-7709"/>
                  <a:pt x="5640377" y="4397"/>
                  <a:pt x="5804791" y="0"/>
                </a:cubicBezTo>
                <a:cubicBezTo>
                  <a:pt x="5969205" y="-4397"/>
                  <a:pt x="6119472" y="24547"/>
                  <a:pt x="6378891" y="0"/>
                </a:cubicBezTo>
                <a:cubicBezTo>
                  <a:pt x="6391350" y="224235"/>
                  <a:pt x="6331970" y="415036"/>
                  <a:pt x="6378891" y="590435"/>
                </a:cubicBezTo>
                <a:cubicBezTo>
                  <a:pt x="6425812" y="765834"/>
                  <a:pt x="6338461" y="846677"/>
                  <a:pt x="6378891" y="1090034"/>
                </a:cubicBezTo>
                <a:cubicBezTo>
                  <a:pt x="6419321" y="1333391"/>
                  <a:pt x="6340442" y="1437896"/>
                  <a:pt x="6378891" y="1680469"/>
                </a:cubicBezTo>
                <a:cubicBezTo>
                  <a:pt x="6417340" y="1923043"/>
                  <a:pt x="6317566" y="2065510"/>
                  <a:pt x="6378891" y="2270904"/>
                </a:cubicBezTo>
                <a:cubicBezTo>
                  <a:pt x="6213314" y="2280581"/>
                  <a:pt x="6068687" y="2242271"/>
                  <a:pt x="5990359" y="2270904"/>
                </a:cubicBezTo>
                <a:cubicBezTo>
                  <a:pt x="5912031" y="2299537"/>
                  <a:pt x="5443537" y="2244403"/>
                  <a:pt x="5282882" y="2270904"/>
                </a:cubicBezTo>
                <a:cubicBezTo>
                  <a:pt x="5122227" y="2297405"/>
                  <a:pt x="4969445" y="2232718"/>
                  <a:pt x="4766771" y="2270904"/>
                </a:cubicBezTo>
                <a:cubicBezTo>
                  <a:pt x="4564097" y="2309090"/>
                  <a:pt x="4367259" y="2245507"/>
                  <a:pt x="4059294" y="2270904"/>
                </a:cubicBezTo>
                <a:cubicBezTo>
                  <a:pt x="3751329" y="2296301"/>
                  <a:pt x="3829323" y="2262795"/>
                  <a:pt x="3670762" y="2270904"/>
                </a:cubicBezTo>
                <a:cubicBezTo>
                  <a:pt x="3512201" y="2279013"/>
                  <a:pt x="3360917" y="2252555"/>
                  <a:pt x="3282229" y="2270904"/>
                </a:cubicBezTo>
                <a:cubicBezTo>
                  <a:pt x="3203541" y="2289253"/>
                  <a:pt x="2776273" y="2186218"/>
                  <a:pt x="2574752" y="2270904"/>
                </a:cubicBezTo>
                <a:cubicBezTo>
                  <a:pt x="2373231" y="2355590"/>
                  <a:pt x="2217263" y="2258613"/>
                  <a:pt x="1994853" y="2270904"/>
                </a:cubicBezTo>
                <a:cubicBezTo>
                  <a:pt x="1772443" y="2283195"/>
                  <a:pt x="1651796" y="2244390"/>
                  <a:pt x="1542532" y="2270904"/>
                </a:cubicBezTo>
                <a:cubicBezTo>
                  <a:pt x="1433268" y="2297418"/>
                  <a:pt x="1147186" y="2252811"/>
                  <a:pt x="1026422" y="2270904"/>
                </a:cubicBezTo>
                <a:cubicBezTo>
                  <a:pt x="905658" y="2288997"/>
                  <a:pt x="740143" y="2249609"/>
                  <a:pt x="510311" y="2270904"/>
                </a:cubicBezTo>
                <a:cubicBezTo>
                  <a:pt x="280479" y="2292199"/>
                  <a:pt x="232272" y="2212040"/>
                  <a:pt x="0" y="2270904"/>
                </a:cubicBezTo>
                <a:cubicBezTo>
                  <a:pt x="-49404" y="2032149"/>
                  <a:pt x="18966" y="1832420"/>
                  <a:pt x="0" y="1657760"/>
                </a:cubicBezTo>
                <a:cubicBezTo>
                  <a:pt x="-18966" y="1483100"/>
                  <a:pt x="19934" y="1289954"/>
                  <a:pt x="0" y="1112743"/>
                </a:cubicBezTo>
                <a:cubicBezTo>
                  <a:pt x="-19934" y="935532"/>
                  <a:pt x="45218" y="760640"/>
                  <a:pt x="0" y="499599"/>
                </a:cubicBezTo>
                <a:cubicBezTo>
                  <a:pt x="-45218" y="238558"/>
                  <a:pt x="42820" y="118624"/>
                  <a:pt x="0" y="0"/>
                </a:cubicBezTo>
                <a:close/>
              </a:path>
            </a:pathLst>
          </a:custGeom>
          <a:solidFill>
            <a:schemeClr val="bg1">
              <a:lumMod val="75000"/>
              <a:alpha val="92000"/>
            </a:schemeClr>
          </a:solidFill>
          <a:ln w="28575" cap="flat">
            <a:solidFill>
              <a:schemeClr val="tx1">
                <a:lumMod val="95000"/>
                <a:lumOff val="5000"/>
              </a:schemeClr>
            </a:solidFill>
            <a:extLst>
              <a:ext uri="{C807C97D-BFC1-408E-A445-0C87EB9F89A2}">
                <ask:lineSketchStyleProps xmlns:ask="http://schemas.microsoft.com/office/drawing/2018/sketchyshapes" sd="2877143469">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DC7A9979-A309-4C6B-9865-DE3D8EC068BF}"/>
              </a:ext>
            </a:extLst>
          </p:cNvPr>
          <p:cNvSpPr/>
          <p:nvPr/>
        </p:nvSpPr>
        <p:spPr>
          <a:xfrm>
            <a:off x="1631665" y="1819163"/>
            <a:ext cx="1934178" cy="2245998"/>
          </a:xfrm>
          <a:custGeom>
            <a:avLst/>
            <a:gdLst>
              <a:gd name="connsiteX0" fmla="*/ 0 w 1934178"/>
              <a:gd name="connsiteY0" fmla="*/ 0 h 2245998"/>
              <a:gd name="connsiteX1" fmla="*/ 483545 w 1934178"/>
              <a:gd name="connsiteY1" fmla="*/ 0 h 2245998"/>
              <a:gd name="connsiteX2" fmla="*/ 928405 w 1934178"/>
              <a:gd name="connsiteY2" fmla="*/ 0 h 2245998"/>
              <a:gd name="connsiteX3" fmla="*/ 1450634 w 1934178"/>
              <a:gd name="connsiteY3" fmla="*/ 0 h 2245998"/>
              <a:gd name="connsiteX4" fmla="*/ 1934178 w 1934178"/>
              <a:gd name="connsiteY4" fmla="*/ 0 h 2245998"/>
              <a:gd name="connsiteX5" fmla="*/ 1934178 w 1934178"/>
              <a:gd name="connsiteY5" fmla="*/ 539040 h 2245998"/>
              <a:gd name="connsiteX6" fmla="*/ 1934178 w 1934178"/>
              <a:gd name="connsiteY6" fmla="*/ 1145459 h 2245998"/>
              <a:gd name="connsiteX7" fmla="*/ 1934178 w 1934178"/>
              <a:gd name="connsiteY7" fmla="*/ 1662039 h 2245998"/>
              <a:gd name="connsiteX8" fmla="*/ 1934178 w 1934178"/>
              <a:gd name="connsiteY8" fmla="*/ 2245998 h 2245998"/>
              <a:gd name="connsiteX9" fmla="*/ 1469975 w 1934178"/>
              <a:gd name="connsiteY9" fmla="*/ 2245998 h 2245998"/>
              <a:gd name="connsiteX10" fmla="*/ 1005773 w 1934178"/>
              <a:gd name="connsiteY10" fmla="*/ 2245998 h 2245998"/>
              <a:gd name="connsiteX11" fmla="*/ 502886 w 1934178"/>
              <a:gd name="connsiteY11" fmla="*/ 2245998 h 2245998"/>
              <a:gd name="connsiteX12" fmla="*/ 0 w 1934178"/>
              <a:gd name="connsiteY12" fmla="*/ 2245998 h 2245998"/>
              <a:gd name="connsiteX13" fmla="*/ 0 w 1934178"/>
              <a:gd name="connsiteY13" fmla="*/ 1751878 h 2245998"/>
              <a:gd name="connsiteX14" fmla="*/ 0 w 1934178"/>
              <a:gd name="connsiteY14" fmla="*/ 1257759 h 2245998"/>
              <a:gd name="connsiteX15" fmla="*/ 0 w 1934178"/>
              <a:gd name="connsiteY15" fmla="*/ 673799 h 2245998"/>
              <a:gd name="connsiteX16" fmla="*/ 0 w 1934178"/>
              <a:gd name="connsiteY16" fmla="*/ 0 h 224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4178" h="2245998" fill="none" extrusionOk="0">
                <a:moveTo>
                  <a:pt x="0" y="0"/>
                </a:moveTo>
                <a:cubicBezTo>
                  <a:pt x="206288" y="-32374"/>
                  <a:pt x="383755" y="1062"/>
                  <a:pt x="483545" y="0"/>
                </a:cubicBezTo>
                <a:cubicBezTo>
                  <a:pt x="583335" y="-1062"/>
                  <a:pt x="742800" y="14307"/>
                  <a:pt x="928405" y="0"/>
                </a:cubicBezTo>
                <a:cubicBezTo>
                  <a:pt x="1114010" y="-14307"/>
                  <a:pt x="1317581" y="5044"/>
                  <a:pt x="1450634" y="0"/>
                </a:cubicBezTo>
                <a:cubicBezTo>
                  <a:pt x="1583687" y="-5044"/>
                  <a:pt x="1817324" y="46440"/>
                  <a:pt x="1934178" y="0"/>
                </a:cubicBezTo>
                <a:cubicBezTo>
                  <a:pt x="1997038" y="173737"/>
                  <a:pt x="1905334" y="404057"/>
                  <a:pt x="1934178" y="539040"/>
                </a:cubicBezTo>
                <a:cubicBezTo>
                  <a:pt x="1963022" y="674023"/>
                  <a:pt x="1873254" y="907792"/>
                  <a:pt x="1934178" y="1145459"/>
                </a:cubicBezTo>
                <a:cubicBezTo>
                  <a:pt x="1995102" y="1383126"/>
                  <a:pt x="1924292" y="1424427"/>
                  <a:pt x="1934178" y="1662039"/>
                </a:cubicBezTo>
                <a:cubicBezTo>
                  <a:pt x="1944064" y="1899651"/>
                  <a:pt x="1926942" y="2044078"/>
                  <a:pt x="1934178" y="2245998"/>
                </a:cubicBezTo>
                <a:cubicBezTo>
                  <a:pt x="1779281" y="2295721"/>
                  <a:pt x="1577193" y="2211883"/>
                  <a:pt x="1469975" y="2245998"/>
                </a:cubicBezTo>
                <a:cubicBezTo>
                  <a:pt x="1362757" y="2280113"/>
                  <a:pt x="1134565" y="2224752"/>
                  <a:pt x="1005773" y="2245998"/>
                </a:cubicBezTo>
                <a:cubicBezTo>
                  <a:pt x="876981" y="2267244"/>
                  <a:pt x="605347" y="2188919"/>
                  <a:pt x="502886" y="2245998"/>
                </a:cubicBezTo>
                <a:cubicBezTo>
                  <a:pt x="400425" y="2303077"/>
                  <a:pt x="156432" y="2202238"/>
                  <a:pt x="0" y="2245998"/>
                </a:cubicBezTo>
                <a:cubicBezTo>
                  <a:pt x="-15881" y="2094632"/>
                  <a:pt x="29370" y="1958737"/>
                  <a:pt x="0" y="1751878"/>
                </a:cubicBezTo>
                <a:cubicBezTo>
                  <a:pt x="-29370" y="1545019"/>
                  <a:pt x="51144" y="1490303"/>
                  <a:pt x="0" y="1257759"/>
                </a:cubicBezTo>
                <a:cubicBezTo>
                  <a:pt x="-51144" y="1025215"/>
                  <a:pt x="46826" y="828834"/>
                  <a:pt x="0" y="673799"/>
                </a:cubicBezTo>
                <a:cubicBezTo>
                  <a:pt x="-46826" y="518764"/>
                  <a:pt x="79591" y="169817"/>
                  <a:pt x="0" y="0"/>
                </a:cubicBezTo>
                <a:close/>
              </a:path>
              <a:path w="1934178" h="2245998" stroke="0" extrusionOk="0">
                <a:moveTo>
                  <a:pt x="0" y="0"/>
                </a:moveTo>
                <a:cubicBezTo>
                  <a:pt x="194851" y="-55016"/>
                  <a:pt x="299469" y="29698"/>
                  <a:pt x="464203" y="0"/>
                </a:cubicBezTo>
                <a:cubicBezTo>
                  <a:pt x="628937" y="-29698"/>
                  <a:pt x="826151" y="31767"/>
                  <a:pt x="986431" y="0"/>
                </a:cubicBezTo>
                <a:cubicBezTo>
                  <a:pt x="1146711" y="-31767"/>
                  <a:pt x="1291648" y="326"/>
                  <a:pt x="1411950" y="0"/>
                </a:cubicBezTo>
                <a:cubicBezTo>
                  <a:pt x="1532252" y="-326"/>
                  <a:pt x="1709439" y="49946"/>
                  <a:pt x="1934178" y="0"/>
                </a:cubicBezTo>
                <a:cubicBezTo>
                  <a:pt x="1941315" y="238536"/>
                  <a:pt x="1897042" y="368020"/>
                  <a:pt x="1934178" y="516580"/>
                </a:cubicBezTo>
                <a:cubicBezTo>
                  <a:pt x="1971314" y="665140"/>
                  <a:pt x="1865654" y="904768"/>
                  <a:pt x="1934178" y="1100539"/>
                </a:cubicBezTo>
                <a:cubicBezTo>
                  <a:pt x="2002702" y="1296310"/>
                  <a:pt x="1910684" y="1408466"/>
                  <a:pt x="1934178" y="1617119"/>
                </a:cubicBezTo>
                <a:cubicBezTo>
                  <a:pt x="1957672" y="1825772"/>
                  <a:pt x="1926978" y="2080307"/>
                  <a:pt x="1934178" y="2245998"/>
                </a:cubicBezTo>
                <a:cubicBezTo>
                  <a:pt x="1757661" y="2249135"/>
                  <a:pt x="1580722" y="2193525"/>
                  <a:pt x="1411950" y="2245998"/>
                </a:cubicBezTo>
                <a:cubicBezTo>
                  <a:pt x="1243178" y="2298471"/>
                  <a:pt x="1052234" y="2202154"/>
                  <a:pt x="889722" y="2245998"/>
                </a:cubicBezTo>
                <a:cubicBezTo>
                  <a:pt x="727210" y="2289842"/>
                  <a:pt x="629167" y="2217839"/>
                  <a:pt x="464203" y="2245998"/>
                </a:cubicBezTo>
                <a:cubicBezTo>
                  <a:pt x="299239" y="2274157"/>
                  <a:pt x="143126" y="2220686"/>
                  <a:pt x="0" y="2245998"/>
                </a:cubicBezTo>
                <a:cubicBezTo>
                  <a:pt x="-11888" y="2115253"/>
                  <a:pt x="7267" y="1853018"/>
                  <a:pt x="0" y="1662039"/>
                </a:cubicBezTo>
                <a:cubicBezTo>
                  <a:pt x="-7267" y="1471060"/>
                  <a:pt x="51022" y="1198875"/>
                  <a:pt x="0" y="1078079"/>
                </a:cubicBezTo>
                <a:cubicBezTo>
                  <a:pt x="-51022" y="957283"/>
                  <a:pt x="26234" y="702501"/>
                  <a:pt x="0" y="516580"/>
                </a:cubicBezTo>
                <a:cubicBezTo>
                  <a:pt x="-26234" y="330659"/>
                  <a:pt x="47402" y="166848"/>
                  <a:pt x="0" y="0"/>
                </a:cubicBezTo>
                <a:close/>
              </a:path>
            </a:pathLst>
          </a:custGeom>
          <a:solidFill>
            <a:schemeClr val="bg1">
              <a:lumMod val="75000"/>
              <a:alpha val="92000"/>
            </a:schemeClr>
          </a:solidFill>
          <a:ln w="28575">
            <a:solidFill>
              <a:schemeClr val="tx1"/>
            </a:solidFill>
            <a:extLst>
              <a:ext uri="{C807C97D-BFC1-408E-A445-0C87EB9F89A2}">
                <ask:lineSketchStyleProps xmlns:ask="http://schemas.microsoft.com/office/drawing/2018/sketchyshapes" sd="2116119190">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352F74A5-472B-4765-B0DF-DDB3778B1D6E}"/>
              </a:ext>
            </a:extLst>
          </p:cNvPr>
          <p:cNvSpPr/>
          <p:nvPr/>
        </p:nvSpPr>
        <p:spPr>
          <a:xfrm>
            <a:off x="-421684" y="1272129"/>
            <a:ext cx="2345558" cy="3321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F7072CF8-EF59-44E6-B7C4-A4D3DF9BC727}"/>
              </a:ext>
            </a:extLst>
          </p:cNvPr>
          <p:cNvSpPr txBox="1"/>
          <p:nvPr/>
        </p:nvSpPr>
        <p:spPr>
          <a:xfrm>
            <a:off x="6857577" y="3980723"/>
            <a:ext cx="3089034" cy="369332"/>
          </a:xfrm>
          <a:prstGeom prst="rect">
            <a:avLst/>
          </a:prstGeom>
          <a:noFill/>
          <a:ln>
            <a:solidFill>
              <a:schemeClr val="accent6">
                <a:lumMod val="75000"/>
              </a:schemeClr>
            </a:solidFill>
          </a:ln>
        </p:spPr>
        <p:txBody>
          <a:bodyPr wrap="square" rtlCol="0">
            <a:spAutoFit/>
          </a:bodyPr>
          <a:lstStyle/>
          <a:p>
            <a:r>
              <a:rPr lang="en-US" dirty="0"/>
              <a:t>3 Months = One 32-byte Hash</a:t>
            </a:r>
          </a:p>
        </p:txBody>
      </p:sp>
      <p:cxnSp>
        <p:nvCxnSpPr>
          <p:cNvPr id="111" name="Straight Arrow Connector 110">
            <a:extLst>
              <a:ext uri="{FF2B5EF4-FFF2-40B4-BE49-F238E27FC236}">
                <a16:creationId xmlns:a16="http://schemas.microsoft.com/office/drawing/2014/main" id="{33129E2F-508F-45E6-99EA-6D3FB387662E}"/>
              </a:ext>
            </a:extLst>
          </p:cNvPr>
          <p:cNvCxnSpPr>
            <a:cxnSpLocks/>
          </p:cNvCxnSpPr>
          <p:nvPr/>
        </p:nvCxnSpPr>
        <p:spPr>
          <a:xfrm>
            <a:off x="4096238" y="4823879"/>
            <a:ext cx="249522" cy="853710"/>
          </a:xfrm>
          <a:prstGeom prst="straightConnector1">
            <a:avLst/>
          </a:prstGeom>
          <a:ln w="762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22C97108-359A-4971-910C-58AF3EAACEC9}"/>
              </a:ext>
            </a:extLst>
          </p:cNvPr>
          <p:cNvCxnSpPr>
            <a:cxnSpLocks/>
          </p:cNvCxnSpPr>
          <p:nvPr/>
        </p:nvCxnSpPr>
        <p:spPr>
          <a:xfrm>
            <a:off x="3264033" y="3122262"/>
            <a:ext cx="720543" cy="1491728"/>
          </a:xfrm>
          <a:prstGeom prst="straightConnector1">
            <a:avLst/>
          </a:prstGeom>
          <a:ln w="762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915B29F8-0B53-4746-881F-9BC21E254E5C}"/>
              </a:ext>
            </a:extLst>
          </p:cNvPr>
          <p:cNvSpPr/>
          <p:nvPr/>
        </p:nvSpPr>
        <p:spPr>
          <a:xfrm>
            <a:off x="8339693" y="6266663"/>
            <a:ext cx="2801256" cy="742952"/>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3" name="Straight Arrow Connector 112">
            <a:extLst>
              <a:ext uri="{FF2B5EF4-FFF2-40B4-BE49-F238E27FC236}">
                <a16:creationId xmlns:a16="http://schemas.microsoft.com/office/drawing/2014/main" id="{CD7D7852-49D4-422A-A736-9B82C1C97C28}"/>
              </a:ext>
            </a:extLst>
          </p:cNvPr>
          <p:cNvCxnSpPr>
            <a:cxnSpLocks/>
          </p:cNvCxnSpPr>
          <p:nvPr/>
        </p:nvCxnSpPr>
        <p:spPr>
          <a:xfrm>
            <a:off x="10576695" y="4827345"/>
            <a:ext cx="249522" cy="853710"/>
          </a:xfrm>
          <a:prstGeom prst="straightConnector1">
            <a:avLst/>
          </a:prstGeom>
          <a:ln w="762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161F4CC8-3F02-4DA4-BDE1-A349D4E92A2B}"/>
              </a:ext>
            </a:extLst>
          </p:cNvPr>
          <p:cNvSpPr txBox="1"/>
          <p:nvPr/>
        </p:nvSpPr>
        <p:spPr>
          <a:xfrm>
            <a:off x="351716" y="4002720"/>
            <a:ext cx="3089034" cy="369332"/>
          </a:xfrm>
          <a:prstGeom prst="rect">
            <a:avLst/>
          </a:prstGeom>
          <a:noFill/>
          <a:ln>
            <a:solidFill>
              <a:schemeClr val="accent6">
                <a:lumMod val="75000"/>
              </a:schemeClr>
            </a:solidFill>
          </a:ln>
        </p:spPr>
        <p:txBody>
          <a:bodyPr wrap="square" rtlCol="0">
            <a:spAutoFit/>
          </a:bodyPr>
          <a:lstStyle/>
          <a:p>
            <a:r>
              <a:rPr lang="en-US" dirty="0"/>
              <a:t>3 Months = One 32-byte Hash</a:t>
            </a:r>
          </a:p>
        </p:txBody>
      </p:sp>
      <p:sp>
        <p:nvSpPr>
          <p:cNvPr id="118" name="Rectangle 1">
            <a:extLst>
              <a:ext uri="{FF2B5EF4-FFF2-40B4-BE49-F238E27FC236}">
                <a16:creationId xmlns:a16="http://schemas.microsoft.com/office/drawing/2014/main" id="{871D2843-D678-4D4B-9189-651CB06A8FDF}"/>
              </a:ext>
            </a:extLst>
          </p:cNvPr>
          <p:cNvSpPr>
            <a:spLocks noChangeArrowheads="1"/>
          </p:cNvSpPr>
          <p:nvPr/>
        </p:nvSpPr>
        <p:spPr bwMode="auto">
          <a:xfrm>
            <a:off x="8786748" y="6469370"/>
            <a:ext cx="1712213"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b="1" u="sng" dirty="0">
                <a:latin typeface="Courier New" panose="02070309020205020404" pitchFamily="49" charset="0"/>
                <a:cs typeface="Courier New" panose="02070309020205020404" pitchFamily="49" charset="0"/>
              </a:rPr>
              <a:t>e</a:t>
            </a: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320</a:t>
            </a:r>
            <a:r>
              <a:rPr lang="en-US" altLang="en-US" sz="1100" b="1" dirty="0">
                <a:latin typeface="Courier New" panose="02070309020205020404" pitchFamily="49" charset="0"/>
                <a:cs typeface="Courier New" panose="02070309020205020404" pitchFamily="49" charset="0"/>
              </a:rPr>
              <a:t> ... Pays Out</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p:txBody>
      </p:sp>
      <p:cxnSp>
        <p:nvCxnSpPr>
          <p:cNvPr id="119" name="Straight Arrow Connector 118">
            <a:extLst>
              <a:ext uri="{FF2B5EF4-FFF2-40B4-BE49-F238E27FC236}">
                <a16:creationId xmlns:a16="http://schemas.microsoft.com/office/drawing/2014/main" id="{F08A7CC7-5DB0-4AE4-A263-899D7D1C7636}"/>
              </a:ext>
            </a:extLst>
          </p:cNvPr>
          <p:cNvCxnSpPr>
            <a:cxnSpLocks/>
          </p:cNvCxnSpPr>
          <p:nvPr/>
        </p:nvCxnSpPr>
        <p:spPr>
          <a:xfrm flipH="1">
            <a:off x="9919075" y="5680941"/>
            <a:ext cx="425340" cy="83455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0" name="Rectangle 1">
            <a:extLst>
              <a:ext uri="{FF2B5EF4-FFF2-40B4-BE49-F238E27FC236}">
                <a16:creationId xmlns:a16="http://schemas.microsoft.com/office/drawing/2014/main" id="{EA42A208-B719-461D-9178-51B8BFB00CC9}"/>
              </a:ext>
            </a:extLst>
          </p:cNvPr>
          <p:cNvSpPr>
            <a:spLocks noChangeArrowheads="1"/>
          </p:cNvSpPr>
          <p:nvPr/>
        </p:nvSpPr>
        <p:spPr bwMode="auto">
          <a:xfrm>
            <a:off x="1424131" y="4593144"/>
            <a:ext cx="5668312"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e320</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b6c2fffc8d750423db8b1eb942ae710e951ed797f7affc8892b0f1fc122b </a:t>
            </a:r>
          </a:p>
        </p:txBody>
      </p:sp>
      <p:sp>
        <p:nvSpPr>
          <p:cNvPr id="110" name="Rectangle 109">
            <a:extLst>
              <a:ext uri="{FF2B5EF4-FFF2-40B4-BE49-F238E27FC236}">
                <a16:creationId xmlns:a16="http://schemas.microsoft.com/office/drawing/2014/main" id="{59510967-146D-4FD8-9685-E586B1BD5C64}"/>
              </a:ext>
            </a:extLst>
          </p:cNvPr>
          <p:cNvSpPr/>
          <p:nvPr/>
        </p:nvSpPr>
        <p:spPr>
          <a:xfrm>
            <a:off x="11780188" y="1587963"/>
            <a:ext cx="2345558" cy="3321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5EFB47E5-88D7-42C9-8BF1-D31A4414D666}"/>
              </a:ext>
            </a:extLst>
          </p:cNvPr>
          <p:cNvCxnSpPr>
            <a:cxnSpLocks/>
          </p:cNvCxnSpPr>
          <p:nvPr/>
        </p:nvCxnSpPr>
        <p:spPr>
          <a:xfrm>
            <a:off x="2133600" y="2074269"/>
            <a:ext cx="9891971" cy="0"/>
          </a:xfrm>
          <a:prstGeom prst="line">
            <a:avLst/>
          </a:prstGeom>
          <a:ln w="571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7" name="Rectangle 1">
            <a:extLst>
              <a:ext uri="{FF2B5EF4-FFF2-40B4-BE49-F238E27FC236}">
                <a16:creationId xmlns:a16="http://schemas.microsoft.com/office/drawing/2014/main" id="{18D6EA7E-ECA7-4667-995E-320A96BC86A9}"/>
              </a:ext>
            </a:extLst>
          </p:cNvPr>
          <p:cNvSpPr>
            <a:spLocks noChangeArrowheads="1"/>
          </p:cNvSpPr>
          <p:nvPr/>
        </p:nvSpPr>
        <p:spPr bwMode="auto">
          <a:xfrm>
            <a:off x="8306792" y="4551322"/>
            <a:ext cx="5668312"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81cd</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02ab7e569e8bcd9317e2fe99f2de44d49ab2b8851ba4a308000000000000</a:t>
            </a:r>
            <a:endParaRPr kumimoji="0" lang="en-US" altLang="en-US" sz="3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cxnSp>
        <p:nvCxnSpPr>
          <p:cNvPr id="116" name="Straight Connector 115">
            <a:extLst>
              <a:ext uri="{FF2B5EF4-FFF2-40B4-BE49-F238E27FC236}">
                <a16:creationId xmlns:a16="http://schemas.microsoft.com/office/drawing/2014/main" id="{7DF249E7-1CF3-4A29-9910-8B3F6109AEF8}"/>
              </a:ext>
            </a:extLst>
          </p:cNvPr>
          <p:cNvCxnSpPr>
            <a:cxnSpLocks/>
          </p:cNvCxnSpPr>
          <p:nvPr/>
        </p:nvCxnSpPr>
        <p:spPr>
          <a:xfrm flipV="1">
            <a:off x="124255" y="4898087"/>
            <a:ext cx="11901316" cy="29925"/>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2A68B585-DECB-41E1-862F-EDDB143B45C5}"/>
              </a:ext>
            </a:extLst>
          </p:cNvPr>
          <p:cNvSpPr txBox="1"/>
          <p:nvPr/>
        </p:nvSpPr>
        <p:spPr>
          <a:xfrm>
            <a:off x="206253" y="2191899"/>
            <a:ext cx="2152262" cy="954107"/>
          </a:xfrm>
          <a:prstGeom prst="rect">
            <a:avLst/>
          </a:prstGeom>
          <a:noFill/>
        </p:spPr>
        <p:txBody>
          <a:bodyPr wrap="square" rtlCol="0">
            <a:spAutoFit/>
          </a:bodyPr>
          <a:lstStyle/>
          <a:p>
            <a:r>
              <a:rPr lang="en-US" sz="2800" dirty="0">
                <a:solidFill>
                  <a:srgbClr val="C00000"/>
                </a:solidFill>
              </a:rPr>
              <a:t>Layer 2</a:t>
            </a:r>
            <a:br>
              <a:rPr lang="en-US" sz="2800" dirty="0">
                <a:solidFill>
                  <a:srgbClr val="C00000"/>
                </a:solidFill>
              </a:rPr>
            </a:br>
            <a:r>
              <a:rPr lang="en-US" sz="2800" dirty="0">
                <a:solidFill>
                  <a:srgbClr val="C00000"/>
                </a:solidFill>
              </a:rPr>
              <a:t>(Bit-Monero)</a:t>
            </a:r>
          </a:p>
        </p:txBody>
      </p:sp>
      <p:cxnSp>
        <p:nvCxnSpPr>
          <p:cNvPr id="115" name="Straight Connector 114">
            <a:extLst>
              <a:ext uri="{FF2B5EF4-FFF2-40B4-BE49-F238E27FC236}">
                <a16:creationId xmlns:a16="http://schemas.microsoft.com/office/drawing/2014/main" id="{7C05707C-21AF-41F5-AA77-A1AA010F75E9}"/>
              </a:ext>
            </a:extLst>
          </p:cNvPr>
          <p:cNvCxnSpPr>
            <a:cxnSpLocks/>
          </p:cNvCxnSpPr>
          <p:nvPr/>
        </p:nvCxnSpPr>
        <p:spPr>
          <a:xfrm flipV="1">
            <a:off x="137214" y="1568928"/>
            <a:ext cx="11901316" cy="29925"/>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74AAE12E-9800-4F7C-B599-E25A431F11BA}"/>
              </a:ext>
            </a:extLst>
          </p:cNvPr>
          <p:cNvSpPr txBox="1"/>
          <p:nvPr/>
        </p:nvSpPr>
        <p:spPr>
          <a:xfrm>
            <a:off x="1744825" y="1214637"/>
            <a:ext cx="1796349" cy="369332"/>
          </a:xfrm>
          <a:prstGeom prst="rect">
            <a:avLst/>
          </a:prstGeom>
          <a:noFill/>
        </p:spPr>
        <p:txBody>
          <a:bodyPr wrap="square" rtlCol="0">
            <a:spAutoFit/>
          </a:bodyPr>
          <a:lstStyle/>
          <a:p>
            <a:pPr algn="ctr"/>
            <a:r>
              <a:rPr lang="en-US" dirty="0"/>
              <a:t>December 2020</a:t>
            </a:r>
          </a:p>
        </p:txBody>
      </p:sp>
      <p:cxnSp>
        <p:nvCxnSpPr>
          <p:cNvPr id="122" name="Straight Arrow Connector 121">
            <a:extLst>
              <a:ext uri="{FF2B5EF4-FFF2-40B4-BE49-F238E27FC236}">
                <a16:creationId xmlns:a16="http://schemas.microsoft.com/office/drawing/2014/main" id="{C072B70A-AB39-44FA-AC75-B242DD49A4CE}"/>
              </a:ext>
            </a:extLst>
          </p:cNvPr>
          <p:cNvCxnSpPr>
            <a:cxnSpLocks/>
          </p:cNvCxnSpPr>
          <p:nvPr/>
        </p:nvCxnSpPr>
        <p:spPr>
          <a:xfrm>
            <a:off x="9642855" y="3190598"/>
            <a:ext cx="922984" cy="1419342"/>
          </a:xfrm>
          <a:prstGeom prst="straightConnector1">
            <a:avLst/>
          </a:prstGeom>
          <a:ln w="762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3" name="Rectangle 1">
            <a:extLst>
              <a:ext uri="{FF2B5EF4-FFF2-40B4-BE49-F238E27FC236}">
                <a16:creationId xmlns:a16="http://schemas.microsoft.com/office/drawing/2014/main" id="{D0CBDEC9-37EE-48F0-B56C-F7BEABD87139}"/>
              </a:ext>
            </a:extLst>
          </p:cNvPr>
          <p:cNvSpPr>
            <a:spLocks noChangeArrowheads="1"/>
          </p:cNvSpPr>
          <p:nvPr/>
        </p:nvSpPr>
        <p:spPr bwMode="auto">
          <a:xfrm>
            <a:off x="2852077" y="2743743"/>
            <a:ext cx="626752" cy="307777"/>
          </a:xfrm>
          <a:prstGeom prst="rect">
            <a:avLst/>
          </a:prstGeom>
          <a:solidFill>
            <a:schemeClr val="bg1"/>
          </a:solidFill>
          <a:ln w="9525">
            <a:solidFill>
              <a:schemeClr val="tx1"/>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e320</a:t>
            </a:r>
            <a:endParaRPr kumimoji="0" lang="en-US" altLang="en-US" sz="14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24" name="Rectangle 1">
            <a:extLst>
              <a:ext uri="{FF2B5EF4-FFF2-40B4-BE49-F238E27FC236}">
                <a16:creationId xmlns:a16="http://schemas.microsoft.com/office/drawing/2014/main" id="{CBE2E53F-8E12-434B-A541-6C155B358F5A}"/>
              </a:ext>
            </a:extLst>
          </p:cNvPr>
          <p:cNvSpPr>
            <a:spLocks noChangeArrowheads="1"/>
          </p:cNvSpPr>
          <p:nvPr/>
        </p:nvSpPr>
        <p:spPr bwMode="auto">
          <a:xfrm>
            <a:off x="9179605" y="2733054"/>
            <a:ext cx="626752" cy="307777"/>
          </a:xfrm>
          <a:prstGeom prst="rect">
            <a:avLst/>
          </a:prstGeom>
          <a:solidFill>
            <a:schemeClr val="bg1"/>
          </a:solidFill>
          <a:ln w="9525">
            <a:solidFill>
              <a:schemeClr val="tx1"/>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81cd</a:t>
            </a:r>
            <a:endParaRPr kumimoji="0" lang="en-US" altLang="en-US" sz="14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949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
            <a:extLst>
              <a:ext uri="{FF2B5EF4-FFF2-40B4-BE49-F238E27FC236}">
                <a16:creationId xmlns:a16="http://schemas.microsoft.com/office/drawing/2014/main" id="{A86B96D6-7B24-45E8-8226-B34D8917CC59}"/>
              </a:ext>
            </a:extLst>
          </p:cNvPr>
          <p:cNvSpPr txBox="1">
            <a:spLocks/>
          </p:cNvSpPr>
          <p:nvPr/>
        </p:nvSpPr>
        <p:spPr>
          <a:xfrm>
            <a:off x="213413" y="193118"/>
            <a:ext cx="7582349" cy="7651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(#2) Base Layer is Safe</a:t>
            </a:r>
          </a:p>
        </p:txBody>
      </p:sp>
      <p:sp>
        <p:nvSpPr>
          <p:cNvPr id="9" name="Rectangle 8">
            <a:extLst>
              <a:ext uri="{FF2B5EF4-FFF2-40B4-BE49-F238E27FC236}">
                <a16:creationId xmlns:a16="http://schemas.microsoft.com/office/drawing/2014/main" id="{5EB38651-8AB6-47B8-9EDA-8A4950403778}"/>
              </a:ext>
            </a:extLst>
          </p:cNvPr>
          <p:cNvSpPr/>
          <p:nvPr/>
        </p:nvSpPr>
        <p:spPr>
          <a:xfrm>
            <a:off x="262155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3BC2EB-814E-4F13-AF41-9512C0D3A543}"/>
              </a:ext>
            </a:extLst>
          </p:cNvPr>
          <p:cNvSpPr/>
          <p:nvPr/>
        </p:nvSpPr>
        <p:spPr>
          <a:xfrm>
            <a:off x="315132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5DA6AF3-295C-4223-B27D-74F2EAA18D6E}"/>
              </a:ext>
            </a:extLst>
          </p:cNvPr>
          <p:cNvSpPr/>
          <p:nvPr/>
        </p:nvSpPr>
        <p:spPr>
          <a:xfrm>
            <a:off x="368109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8D2848E-968E-4BC0-BBFE-256759C9986C}"/>
              </a:ext>
            </a:extLst>
          </p:cNvPr>
          <p:cNvSpPr/>
          <p:nvPr/>
        </p:nvSpPr>
        <p:spPr>
          <a:xfrm>
            <a:off x="421086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FAE89E0-0231-4AD3-AC3C-888ED8F51583}"/>
              </a:ext>
            </a:extLst>
          </p:cNvPr>
          <p:cNvSpPr/>
          <p:nvPr/>
        </p:nvSpPr>
        <p:spPr>
          <a:xfrm>
            <a:off x="474063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B5A1C9-D679-45DD-97F8-2EE6A0516E45}"/>
              </a:ext>
            </a:extLst>
          </p:cNvPr>
          <p:cNvSpPr/>
          <p:nvPr/>
        </p:nvSpPr>
        <p:spPr>
          <a:xfrm>
            <a:off x="527040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173764C-366B-421B-96BA-73A5C413CD06}"/>
              </a:ext>
            </a:extLst>
          </p:cNvPr>
          <p:cNvSpPr/>
          <p:nvPr/>
        </p:nvSpPr>
        <p:spPr>
          <a:xfrm>
            <a:off x="584323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8BA7703-6B28-44B0-ABA5-5E31705D3E4B}"/>
              </a:ext>
            </a:extLst>
          </p:cNvPr>
          <p:cNvSpPr/>
          <p:nvPr/>
        </p:nvSpPr>
        <p:spPr>
          <a:xfrm>
            <a:off x="6373009"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53D56C0-9FB4-4860-8B51-6C3DFDEEE672}"/>
              </a:ext>
            </a:extLst>
          </p:cNvPr>
          <p:cNvSpPr/>
          <p:nvPr/>
        </p:nvSpPr>
        <p:spPr>
          <a:xfrm>
            <a:off x="6902780"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F8675B-1953-43B1-8FE6-BDEB1699D60D}"/>
              </a:ext>
            </a:extLst>
          </p:cNvPr>
          <p:cNvSpPr/>
          <p:nvPr/>
        </p:nvSpPr>
        <p:spPr>
          <a:xfrm>
            <a:off x="7432551"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F219790-0C3A-462B-AA89-86B53E6C9522}"/>
              </a:ext>
            </a:extLst>
          </p:cNvPr>
          <p:cNvSpPr/>
          <p:nvPr/>
        </p:nvSpPr>
        <p:spPr>
          <a:xfrm>
            <a:off x="796232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17EBE0F-4D8E-4A38-B1C2-13F38E553C08}"/>
              </a:ext>
            </a:extLst>
          </p:cNvPr>
          <p:cNvSpPr/>
          <p:nvPr/>
        </p:nvSpPr>
        <p:spPr>
          <a:xfrm>
            <a:off x="849209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ED7AA79-6248-493F-8D89-7C03B8D815DB}"/>
              </a:ext>
            </a:extLst>
          </p:cNvPr>
          <p:cNvSpPr/>
          <p:nvPr/>
        </p:nvSpPr>
        <p:spPr>
          <a:xfrm>
            <a:off x="902186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0A1AE5-DE4F-4C33-B4B0-CA1032C1EC02}"/>
              </a:ext>
            </a:extLst>
          </p:cNvPr>
          <p:cNvSpPr/>
          <p:nvPr/>
        </p:nvSpPr>
        <p:spPr>
          <a:xfrm>
            <a:off x="955163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BBA95BC-B207-4320-9BEA-DD34FE4ACBF9}"/>
              </a:ext>
            </a:extLst>
          </p:cNvPr>
          <p:cNvSpPr/>
          <p:nvPr/>
        </p:nvSpPr>
        <p:spPr>
          <a:xfrm>
            <a:off x="1008140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257E083-FCCE-4D2E-8542-0CB725335650}"/>
              </a:ext>
            </a:extLst>
          </p:cNvPr>
          <p:cNvSpPr/>
          <p:nvPr/>
        </p:nvSpPr>
        <p:spPr>
          <a:xfrm>
            <a:off x="1061117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337A263-5A70-441F-BB03-82DD4E707619}"/>
              </a:ext>
            </a:extLst>
          </p:cNvPr>
          <p:cNvSpPr/>
          <p:nvPr/>
        </p:nvSpPr>
        <p:spPr>
          <a:xfrm>
            <a:off x="1114094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129077E-9CEE-47F7-AA4A-374F7AE94532}"/>
              </a:ext>
            </a:extLst>
          </p:cNvPr>
          <p:cNvSpPr/>
          <p:nvPr/>
        </p:nvSpPr>
        <p:spPr>
          <a:xfrm>
            <a:off x="2621552" y="5546382"/>
            <a:ext cx="377371" cy="5319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76DBC00-835C-4963-ABF2-452C3CD2ACC3}"/>
              </a:ext>
            </a:extLst>
          </p:cNvPr>
          <p:cNvSpPr/>
          <p:nvPr/>
        </p:nvSpPr>
        <p:spPr>
          <a:xfrm>
            <a:off x="3151323" y="5546382"/>
            <a:ext cx="377371" cy="16846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62B81C-C3F5-4447-A926-90C0B822F8D7}"/>
              </a:ext>
            </a:extLst>
          </p:cNvPr>
          <p:cNvSpPr/>
          <p:nvPr/>
        </p:nvSpPr>
        <p:spPr>
          <a:xfrm>
            <a:off x="3681094" y="5546382"/>
            <a:ext cx="377371" cy="3902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654946A-B28D-4996-9331-F870EC4DFE56}"/>
              </a:ext>
            </a:extLst>
          </p:cNvPr>
          <p:cNvSpPr/>
          <p:nvPr/>
        </p:nvSpPr>
        <p:spPr>
          <a:xfrm>
            <a:off x="4210865" y="5546383"/>
            <a:ext cx="377371" cy="531932"/>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6573905-16B0-4BB0-8A69-29B234F4380A}"/>
              </a:ext>
            </a:extLst>
          </p:cNvPr>
          <p:cNvSpPr/>
          <p:nvPr/>
        </p:nvSpPr>
        <p:spPr>
          <a:xfrm>
            <a:off x="4740636" y="5546383"/>
            <a:ext cx="377371" cy="29630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31B1B99-B61C-4B18-8FFD-1F65B81E8D84}"/>
              </a:ext>
            </a:extLst>
          </p:cNvPr>
          <p:cNvSpPr/>
          <p:nvPr/>
        </p:nvSpPr>
        <p:spPr>
          <a:xfrm>
            <a:off x="5270407" y="5546382"/>
            <a:ext cx="377371" cy="70104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F54872C-988F-4437-9158-C990E4E008D2}"/>
              </a:ext>
            </a:extLst>
          </p:cNvPr>
          <p:cNvSpPr/>
          <p:nvPr/>
        </p:nvSpPr>
        <p:spPr>
          <a:xfrm>
            <a:off x="5843238" y="5546383"/>
            <a:ext cx="377371" cy="247886"/>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0B43403-5750-451B-B7EE-62CE7F248CE7}"/>
              </a:ext>
            </a:extLst>
          </p:cNvPr>
          <p:cNvSpPr/>
          <p:nvPr/>
        </p:nvSpPr>
        <p:spPr>
          <a:xfrm>
            <a:off x="6373009" y="5546382"/>
            <a:ext cx="377371" cy="1747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0A01951-7068-45AC-B8A7-A5B25F51EA14}"/>
              </a:ext>
            </a:extLst>
          </p:cNvPr>
          <p:cNvSpPr/>
          <p:nvPr/>
        </p:nvSpPr>
        <p:spPr>
          <a:xfrm>
            <a:off x="6902780" y="5546382"/>
            <a:ext cx="377371" cy="302435"/>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8C8B9AC-872B-4D68-97A1-64A35AA25848}"/>
              </a:ext>
            </a:extLst>
          </p:cNvPr>
          <p:cNvSpPr/>
          <p:nvPr/>
        </p:nvSpPr>
        <p:spPr>
          <a:xfrm>
            <a:off x="7432551" y="5546382"/>
            <a:ext cx="377371" cy="7584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22B2CA6-5763-4B55-8BE6-2378F215E330}"/>
              </a:ext>
            </a:extLst>
          </p:cNvPr>
          <p:cNvSpPr/>
          <p:nvPr/>
        </p:nvSpPr>
        <p:spPr>
          <a:xfrm>
            <a:off x="7962322" y="5546382"/>
            <a:ext cx="377371" cy="22986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07C205D-7116-4BC3-B1AE-2DFA7C5D4E5D}"/>
              </a:ext>
            </a:extLst>
          </p:cNvPr>
          <p:cNvSpPr/>
          <p:nvPr/>
        </p:nvSpPr>
        <p:spPr>
          <a:xfrm>
            <a:off x="8492093" y="5546382"/>
            <a:ext cx="377371" cy="350849"/>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30BF59C-C9AB-4221-98D8-44E6DBE68108}"/>
              </a:ext>
            </a:extLst>
          </p:cNvPr>
          <p:cNvSpPr/>
          <p:nvPr/>
        </p:nvSpPr>
        <p:spPr>
          <a:xfrm>
            <a:off x="9021864" y="5553872"/>
            <a:ext cx="377371" cy="5782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4256965-B784-40AE-8F2F-E1CE9AAD9FF5}"/>
              </a:ext>
            </a:extLst>
          </p:cNvPr>
          <p:cNvSpPr/>
          <p:nvPr/>
        </p:nvSpPr>
        <p:spPr>
          <a:xfrm>
            <a:off x="9551635" y="5546383"/>
            <a:ext cx="377371" cy="13743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633C5F2-6520-4CBC-9159-E3D65DF6BFCE}"/>
              </a:ext>
            </a:extLst>
          </p:cNvPr>
          <p:cNvSpPr/>
          <p:nvPr/>
        </p:nvSpPr>
        <p:spPr>
          <a:xfrm>
            <a:off x="10081406" y="5546382"/>
            <a:ext cx="377371" cy="5713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623AC2B-7171-45E4-AB93-CB35EEB6D900}"/>
              </a:ext>
            </a:extLst>
          </p:cNvPr>
          <p:cNvSpPr/>
          <p:nvPr/>
        </p:nvSpPr>
        <p:spPr>
          <a:xfrm>
            <a:off x="10611177" y="5546383"/>
            <a:ext cx="377371" cy="452294"/>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54F06CB-6941-4537-9C4E-E984AB8FCDCE}"/>
              </a:ext>
            </a:extLst>
          </p:cNvPr>
          <p:cNvSpPr/>
          <p:nvPr/>
        </p:nvSpPr>
        <p:spPr>
          <a:xfrm>
            <a:off x="11140948" y="5546383"/>
            <a:ext cx="377371" cy="61975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A6AE2E5D-1E92-44C9-ABF6-E16CEBC089E5}"/>
              </a:ext>
            </a:extLst>
          </p:cNvPr>
          <p:cNvCxnSpPr>
            <a:cxnSpLocks/>
          </p:cNvCxnSpPr>
          <p:nvPr/>
        </p:nvCxnSpPr>
        <p:spPr>
          <a:xfrm>
            <a:off x="2133600" y="5289017"/>
            <a:ext cx="9891971" cy="0"/>
          </a:xfrm>
          <a:prstGeom prst="line">
            <a:avLst/>
          </a:prstGeom>
          <a:ln w="57150">
            <a:solidFill>
              <a:srgbClr val="00206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4019E838-B532-4058-B6C2-141C198C0C41}"/>
              </a:ext>
            </a:extLst>
          </p:cNvPr>
          <p:cNvSpPr txBox="1"/>
          <p:nvPr/>
        </p:nvSpPr>
        <p:spPr>
          <a:xfrm>
            <a:off x="137214" y="5170363"/>
            <a:ext cx="2408138" cy="954107"/>
          </a:xfrm>
          <a:prstGeom prst="rect">
            <a:avLst/>
          </a:prstGeom>
          <a:noFill/>
        </p:spPr>
        <p:txBody>
          <a:bodyPr wrap="square" rtlCol="0">
            <a:spAutoFit/>
          </a:bodyPr>
          <a:lstStyle/>
          <a:p>
            <a:r>
              <a:rPr lang="en-US" sz="2800" dirty="0">
                <a:solidFill>
                  <a:schemeClr val="accent1">
                    <a:lumMod val="75000"/>
                  </a:schemeClr>
                </a:solidFill>
              </a:rPr>
              <a:t>Base Layer</a:t>
            </a:r>
            <a:br>
              <a:rPr lang="en-US" sz="2800" dirty="0">
                <a:solidFill>
                  <a:schemeClr val="accent1">
                    <a:lumMod val="75000"/>
                  </a:schemeClr>
                </a:solidFill>
              </a:rPr>
            </a:br>
            <a:r>
              <a:rPr lang="en-US" sz="2800" dirty="0">
                <a:solidFill>
                  <a:schemeClr val="accent1">
                    <a:lumMod val="75000"/>
                  </a:schemeClr>
                </a:solidFill>
              </a:rPr>
              <a:t>(Bitcoin Core)</a:t>
            </a:r>
          </a:p>
        </p:txBody>
      </p: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8" name="Rectangle 1">
            <a:extLst>
              <a:ext uri="{FF2B5EF4-FFF2-40B4-BE49-F238E27FC236}">
                <a16:creationId xmlns:a16="http://schemas.microsoft.com/office/drawing/2014/main" id="{871D2843-D678-4D4B-9189-651CB06A8FDF}"/>
              </a:ext>
            </a:extLst>
          </p:cNvPr>
          <p:cNvSpPr>
            <a:spLocks noChangeArrowheads="1"/>
          </p:cNvSpPr>
          <p:nvPr/>
        </p:nvSpPr>
        <p:spPr bwMode="auto">
          <a:xfrm>
            <a:off x="8786748" y="6469370"/>
            <a:ext cx="1712213"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b="1" u="sng" dirty="0">
                <a:latin typeface="Courier New" panose="02070309020205020404" pitchFamily="49" charset="0"/>
                <a:cs typeface="Courier New" panose="02070309020205020404" pitchFamily="49" charset="0"/>
              </a:rPr>
              <a:t>e</a:t>
            </a: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320</a:t>
            </a:r>
            <a:r>
              <a:rPr lang="en-US" altLang="en-US" sz="1100" b="1" dirty="0">
                <a:latin typeface="Courier New" panose="02070309020205020404" pitchFamily="49" charset="0"/>
                <a:cs typeface="Courier New" panose="02070309020205020404" pitchFamily="49" charset="0"/>
              </a:rPr>
              <a:t> ... Pays Out</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p:txBody>
      </p:sp>
      <p:cxnSp>
        <p:nvCxnSpPr>
          <p:cNvPr id="119" name="Straight Arrow Connector 118">
            <a:extLst>
              <a:ext uri="{FF2B5EF4-FFF2-40B4-BE49-F238E27FC236}">
                <a16:creationId xmlns:a16="http://schemas.microsoft.com/office/drawing/2014/main" id="{F08A7CC7-5DB0-4AE4-A263-899D7D1C7636}"/>
              </a:ext>
            </a:extLst>
          </p:cNvPr>
          <p:cNvCxnSpPr>
            <a:cxnSpLocks/>
          </p:cNvCxnSpPr>
          <p:nvPr/>
        </p:nvCxnSpPr>
        <p:spPr>
          <a:xfrm flipH="1">
            <a:off x="9919075" y="5680941"/>
            <a:ext cx="425340" cy="83455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0" name="Rectangle 1">
            <a:extLst>
              <a:ext uri="{FF2B5EF4-FFF2-40B4-BE49-F238E27FC236}">
                <a16:creationId xmlns:a16="http://schemas.microsoft.com/office/drawing/2014/main" id="{EA42A208-B719-461D-9178-51B8BFB00CC9}"/>
              </a:ext>
            </a:extLst>
          </p:cNvPr>
          <p:cNvSpPr>
            <a:spLocks noChangeArrowheads="1"/>
          </p:cNvSpPr>
          <p:nvPr/>
        </p:nvSpPr>
        <p:spPr bwMode="auto">
          <a:xfrm>
            <a:off x="1376709" y="6502613"/>
            <a:ext cx="5668312"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e320</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b6c2fffc8d750423db8b1eb942ae710e951ed797f7affc8892b0f1fc122b </a:t>
            </a:r>
          </a:p>
        </p:txBody>
      </p:sp>
      <p:sp>
        <p:nvSpPr>
          <p:cNvPr id="125" name="Rectangle 1">
            <a:extLst>
              <a:ext uri="{FF2B5EF4-FFF2-40B4-BE49-F238E27FC236}">
                <a16:creationId xmlns:a16="http://schemas.microsoft.com/office/drawing/2014/main" id="{51342461-6C90-4221-83D0-D1AF3C3FE80D}"/>
              </a:ext>
            </a:extLst>
          </p:cNvPr>
          <p:cNvSpPr>
            <a:spLocks noChangeArrowheads="1"/>
          </p:cNvSpPr>
          <p:nvPr/>
        </p:nvSpPr>
        <p:spPr bwMode="auto">
          <a:xfrm>
            <a:off x="4252657" y="5591751"/>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28" name="Rectangle 1">
            <a:extLst>
              <a:ext uri="{FF2B5EF4-FFF2-40B4-BE49-F238E27FC236}">
                <a16:creationId xmlns:a16="http://schemas.microsoft.com/office/drawing/2014/main" id="{9EB477D2-5C46-4630-B96B-1D79B308DE7C}"/>
              </a:ext>
            </a:extLst>
          </p:cNvPr>
          <p:cNvSpPr>
            <a:spLocks noChangeArrowheads="1"/>
          </p:cNvSpPr>
          <p:nvPr/>
        </p:nvSpPr>
        <p:spPr bwMode="auto">
          <a:xfrm>
            <a:off x="10618512" y="5584108"/>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cxnSp>
        <p:nvCxnSpPr>
          <p:cNvPr id="129" name="Straight Arrow Connector 128">
            <a:extLst>
              <a:ext uri="{FF2B5EF4-FFF2-40B4-BE49-F238E27FC236}">
                <a16:creationId xmlns:a16="http://schemas.microsoft.com/office/drawing/2014/main" id="{AB7239FF-D5AE-47F9-B42F-6684E5638B3E}"/>
              </a:ext>
            </a:extLst>
          </p:cNvPr>
          <p:cNvCxnSpPr>
            <a:cxnSpLocks/>
          </p:cNvCxnSpPr>
          <p:nvPr/>
        </p:nvCxnSpPr>
        <p:spPr>
          <a:xfrm flipV="1">
            <a:off x="4287079" y="5758782"/>
            <a:ext cx="72002" cy="654351"/>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0" name="Rectangle 1">
            <a:extLst>
              <a:ext uri="{FF2B5EF4-FFF2-40B4-BE49-F238E27FC236}">
                <a16:creationId xmlns:a16="http://schemas.microsoft.com/office/drawing/2014/main" id="{1F32849E-07C4-4C8C-9B64-6FB6400D2F08}"/>
              </a:ext>
            </a:extLst>
          </p:cNvPr>
          <p:cNvSpPr>
            <a:spLocks noChangeArrowheads="1"/>
          </p:cNvSpPr>
          <p:nvPr/>
        </p:nvSpPr>
        <p:spPr bwMode="auto">
          <a:xfrm>
            <a:off x="10663315" y="6469370"/>
            <a:ext cx="5668312"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81cd</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02ab7e569e8bcd9317e2fe99f2de44d49ab2b8851ba4a308000000000000</a:t>
            </a:r>
            <a:endParaRPr kumimoji="0" lang="en-US" altLang="en-US" sz="3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31" name="Rectangle 1">
            <a:extLst>
              <a:ext uri="{FF2B5EF4-FFF2-40B4-BE49-F238E27FC236}">
                <a16:creationId xmlns:a16="http://schemas.microsoft.com/office/drawing/2014/main" id="{79A4174B-982A-4648-BCCA-CAE77FD454C8}"/>
              </a:ext>
            </a:extLst>
          </p:cNvPr>
          <p:cNvSpPr>
            <a:spLocks noChangeArrowheads="1"/>
          </p:cNvSpPr>
          <p:nvPr/>
        </p:nvSpPr>
        <p:spPr bwMode="auto">
          <a:xfrm>
            <a:off x="10123551" y="5599114"/>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cxnSp>
        <p:nvCxnSpPr>
          <p:cNvPr id="133" name="Straight Arrow Connector 132">
            <a:extLst>
              <a:ext uri="{FF2B5EF4-FFF2-40B4-BE49-F238E27FC236}">
                <a16:creationId xmlns:a16="http://schemas.microsoft.com/office/drawing/2014/main" id="{E5547A03-5E6A-41CF-9853-BFC4361248E1}"/>
              </a:ext>
            </a:extLst>
          </p:cNvPr>
          <p:cNvCxnSpPr>
            <a:cxnSpLocks/>
          </p:cNvCxnSpPr>
          <p:nvPr/>
        </p:nvCxnSpPr>
        <p:spPr>
          <a:xfrm flipH="1" flipV="1">
            <a:off x="10806798" y="5734871"/>
            <a:ext cx="104710" cy="68817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25AC44AC-40F1-41E4-A70F-0481A7D8A284}"/>
              </a:ext>
            </a:extLst>
          </p:cNvPr>
          <p:cNvSpPr/>
          <p:nvPr/>
        </p:nvSpPr>
        <p:spPr>
          <a:xfrm>
            <a:off x="199793" y="193118"/>
            <a:ext cx="5070613" cy="1331153"/>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3498562" y="103638"/>
            <a:ext cx="6126264" cy="765175"/>
          </a:xfrm>
        </p:spPr>
        <p:txBody>
          <a:bodyPr>
            <a:normAutofit/>
          </a:bodyPr>
          <a:lstStyle/>
          <a:p>
            <a:r>
              <a:rPr lang="en-US" dirty="0"/>
              <a:t>Your Layer 1 Node Sees…</a:t>
            </a:r>
          </a:p>
        </p:txBody>
      </p:sp>
    </p:spTree>
    <p:extLst>
      <p:ext uri="{BB962C8B-B14F-4D97-AF65-F5344CB8AC3E}">
        <p14:creationId xmlns:p14="http://schemas.microsoft.com/office/powerpoint/2010/main" val="597443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
            <a:extLst>
              <a:ext uri="{FF2B5EF4-FFF2-40B4-BE49-F238E27FC236}">
                <a16:creationId xmlns:a16="http://schemas.microsoft.com/office/drawing/2014/main" id="{A86B96D6-7B24-45E8-8226-B34D8917CC59}"/>
              </a:ext>
            </a:extLst>
          </p:cNvPr>
          <p:cNvSpPr txBox="1">
            <a:spLocks/>
          </p:cNvSpPr>
          <p:nvPr/>
        </p:nvSpPr>
        <p:spPr>
          <a:xfrm>
            <a:off x="213413" y="193118"/>
            <a:ext cx="7582349" cy="7651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(#2) Base Layer is Safe</a:t>
            </a:r>
          </a:p>
        </p:txBody>
      </p:sp>
      <p:sp>
        <p:nvSpPr>
          <p:cNvPr id="9" name="Rectangle 8">
            <a:extLst>
              <a:ext uri="{FF2B5EF4-FFF2-40B4-BE49-F238E27FC236}">
                <a16:creationId xmlns:a16="http://schemas.microsoft.com/office/drawing/2014/main" id="{5EB38651-8AB6-47B8-9EDA-8A4950403778}"/>
              </a:ext>
            </a:extLst>
          </p:cNvPr>
          <p:cNvSpPr/>
          <p:nvPr/>
        </p:nvSpPr>
        <p:spPr>
          <a:xfrm>
            <a:off x="262155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3BC2EB-814E-4F13-AF41-9512C0D3A543}"/>
              </a:ext>
            </a:extLst>
          </p:cNvPr>
          <p:cNvSpPr/>
          <p:nvPr/>
        </p:nvSpPr>
        <p:spPr>
          <a:xfrm>
            <a:off x="315132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5DA6AF3-295C-4223-B27D-74F2EAA18D6E}"/>
              </a:ext>
            </a:extLst>
          </p:cNvPr>
          <p:cNvSpPr/>
          <p:nvPr/>
        </p:nvSpPr>
        <p:spPr>
          <a:xfrm>
            <a:off x="368109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8D2848E-968E-4BC0-BBFE-256759C9986C}"/>
              </a:ext>
            </a:extLst>
          </p:cNvPr>
          <p:cNvSpPr/>
          <p:nvPr/>
        </p:nvSpPr>
        <p:spPr>
          <a:xfrm>
            <a:off x="421086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FAE89E0-0231-4AD3-AC3C-888ED8F51583}"/>
              </a:ext>
            </a:extLst>
          </p:cNvPr>
          <p:cNvSpPr/>
          <p:nvPr/>
        </p:nvSpPr>
        <p:spPr>
          <a:xfrm>
            <a:off x="474063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B5A1C9-D679-45DD-97F8-2EE6A0516E45}"/>
              </a:ext>
            </a:extLst>
          </p:cNvPr>
          <p:cNvSpPr/>
          <p:nvPr/>
        </p:nvSpPr>
        <p:spPr>
          <a:xfrm>
            <a:off x="527040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173764C-366B-421B-96BA-73A5C413CD06}"/>
              </a:ext>
            </a:extLst>
          </p:cNvPr>
          <p:cNvSpPr/>
          <p:nvPr/>
        </p:nvSpPr>
        <p:spPr>
          <a:xfrm>
            <a:off x="584323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8BA7703-6B28-44B0-ABA5-5E31705D3E4B}"/>
              </a:ext>
            </a:extLst>
          </p:cNvPr>
          <p:cNvSpPr/>
          <p:nvPr/>
        </p:nvSpPr>
        <p:spPr>
          <a:xfrm>
            <a:off x="6373009"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53D56C0-9FB4-4860-8B51-6C3DFDEEE672}"/>
              </a:ext>
            </a:extLst>
          </p:cNvPr>
          <p:cNvSpPr/>
          <p:nvPr/>
        </p:nvSpPr>
        <p:spPr>
          <a:xfrm>
            <a:off x="6902780"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F8675B-1953-43B1-8FE6-BDEB1699D60D}"/>
              </a:ext>
            </a:extLst>
          </p:cNvPr>
          <p:cNvSpPr/>
          <p:nvPr/>
        </p:nvSpPr>
        <p:spPr>
          <a:xfrm>
            <a:off x="7432551"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F219790-0C3A-462B-AA89-86B53E6C9522}"/>
              </a:ext>
            </a:extLst>
          </p:cNvPr>
          <p:cNvSpPr/>
          <p:nvPr/>
        </p:nvSpPr>
        <p:spPr>
          <a:xfrm>
            <a:off x="796232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17EBE0F-4D8E-4A38-B1C2-13F38E553C08}"/>
              </a:ext>
            </a:extLst>
          </p:cNvPr>
          <p:cNvSpPr/>
          <p:nvPr/>
        </p:nvSpPr>
        <p:spPr>
          <a:xfrm>
            <a:off x="849209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ED7AA79-6248-493F-8D89-7C03B8D815DB}"/>
              </a:ext>
            </a:extLst>
          </p:cNvPr>
          <p:cNvSpPr/>
          <p:nvPr/>
        </p:nvSpPr>
        <p:spPr>
          <a:xfrm>
            <a:off x="902186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0A1AE5-DE4F-4C33-B4B0-CA1032C1EC02}"/>
              </a:ext>
            </a:extLst>
          </p:cNvPr>
          <p:cNvSpPr/>
          <p:nvPr/>
        </p:nvSpPr>
        <p:spPr>
          <a:xfrm>
            <a:off x="955163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BBA95BC-B207-4320-9BEA-DD34FE4ACBF9}"/>
              </a:ext>
            </a:extLst>
          </p:cNvPr>
          <p:cNvSpPr/>
          <p:nvPr/>
        </p:nvSpPr>
        <p:spPr>
          <a:xfrm>
            <a:off x="1008140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257E083-FCCE-4D2E-8542-0CB725335650}"/>
              </a:ext>
            </a:extLst>
          </p:cNvPr>
          <p:cNvSpPr/>
          <p:nvPr/>
        </p:nvSpPr>
        <p:spPr>
          <a:xfrm>
            <a:off x="1061117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337A263-5A70-441F-BB03-82DD4E707619}"/>
              </a:ext>
            </a:extLst>
          </p:cNvPr>
          <p:cNvSpPr/>
          <p:nvPr/>
        </p:nvSpPr>
        <p:spPr>
          <a:xfrm>
            <a:off x="1114094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129077E-9CEE-47F7-AA4A-374F7AE94532}"/>
              </a:ext>
            </a:extLst>
          </p:cNvPr>
          <p:cNvSpPr/>
          <p:nvPr/>
        </p:nvSpPr>
        <p:spPr>
          <a:xfrm>
            <a:off x="2621552" y="5546382"/>
            <a:ext cx="377371" cy="5319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76DBC00-835C-4963-ABF2-452C3CD2ACC3}"/>
              </a:ext>
            </a:extLst>
          </p:cNvPr>
          <p:cNvSpPr/>
          <p:nvPr/>
        </p:nvSpPr>
        <p:spPr>
          <a:xfrm>
            <a:off x="3151323" y="5546382"/>
            <a:ext cx="377371" cy="16846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62B81C-C3F5-4447-A926-90C0B822F8D7}"/>
              </a:ext>
            </a:extLst>
          </p:cNvPr>
          <p:cNvSpPr/>
          <p:nvPr/>
        </p:nvSpPr>
        <p:spPr>
          <a:xfrm>
            <a:off x="3681094" y="5546382"/>
            <a:ext cx="377371" cy="3902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654946A-B28D-4996-9331-F870EC4DFE56}"/>
              </a:ext>
            </a:extLst>
          </p:cNvPr>
          <p:cNvSpPr/>
          <p:nvPr/>
        </p:nvSpPr>
        <p:spPr>
          <a:xfrm>
            <a:off x="4210865" y="5546383"/>
            <a:ext cx="377371" cy="531932"/>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6573905-16B0-4BB0-8A69-29B234F4380A}"/>
              </a:ext>
            </a:extLst>
          </p:cNvPr>
          <p:cNvSpPr/>
          <p:nvPr/>
        </p:nvSpPr>
        <p:spPr>
          <a:xfrm>
            <a:off x="4740636" y="5546383"/>
            <a:ext cx="377371" cy="29630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31B1B99-B61C-4B18-8FFD-1F65B81E8D84}"/>
              </a:ext>
            </a:extLst>
          </p:cNvPr>
          <p:cNvSpPr/>
          <p:nvPr/>
        </p:nvSpPr>
        <p:spPr>
          <a:xfrm>
            <a:off x="5270407" y="5546382"/>
            <a:ext cx="377371" cy="70104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F54872C-988F-4437-9158-C990E4E008D2}"/>
              </a:ext>
            </a:extLst>
          </p:cNvPr>
          <p:cNvSpPr/>
          <p:nvPr/>
        </p:nvSpPr>
        <p:spPr>
          <a:xfrm>
            <a:off x="5843238" y="5546383"/>
            <a:ext cx="377371" cy="247886"/>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0B43403-5750-451B-B7EE-62CE7F248CE7}"/>
              </a:ext>
            </a:extLst>
          </p:cNvPr>
          <p:cNvSpPr/>
          <p:nvPr/>
        </p:nvSpPr>
        <p:spPr>
          <a:xfrm>
            <a:off x="6373009" y="5546382"/>
            <a:ext cx="377371" cy="1747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0A01951-7068-45AC-B8A7-A5B25F51EA14}"/>
              </a:ext>
            </a:extLst>
          </p:cNvPr>
          <p:cNvSpPr/>
          <p:nvPr/>
        </p:nvSpPr>
        <p:spPr>
          <a:xfrm>
            <a:off x="6902780" y="5546382"/>
            <a:ext cx="377371" cy="302435"/>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8C8B9AC-872B-4D68-97A1-64A35AA25848}"/>
              </a:ext>
            </a:extLst>
          </p:cNvPr>
          <p:cNvSpPr/>
          <p:nvPr/>
        </p:nvSpPr>
        <p:spPr>
          <a:xfrm>
            <a:off x="7432551" y="5546382"/>
            <a:ext cx="377371" cy="7584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22B2CA6-5763-4B55-8BE6-2378F215E330}"/>
              </a:ext>
            </a:extLst>
          </p:cNvPr>
          <p:cNvSpPr/>
          <p:nvPr/>
        </p:nvSpPr>
        <p:spPr>
          <a:xfrm>
            <a:off x="7962322" y="5546382"/>
            <a:ext cx="377371" cy="22986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07C205D-7116-4BC3-B1AE-2DFA7C5D4E5D}"/>
              </a:ext>
            </a:extLst>
          </p:cNvPr>
          <p:cNvSpPr/>
          <p:nvPr/>
        </p:nvSpPr>
        <p:spPr>
          <a:xfrm>
            <a:off x="8492093" y="5546382"/>
            <a:ext cx="377371" cy="350849"/>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30BF59C-C9AB-4221-98D8-44E6DBE68108}"/>
              </a:ext>
            </a:extLst>
          </p:cNvPr>
          <p:cNvSpPr/>
          <p:nvPr/>
        </p:nvSpPr>
        <p:spPr>
          <a:xfrm>
            <a:off x="9021864" y="5553872"/>
            <a:ext cx="377371" cy="5782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4256965-B784-40AE-8F2F-E1CE9AAD9FF5}"/>
              </a:ext>
            </a:extLst>
          </p:cNvPr>
          <p:cNvSpPr/>
          <p:nvPr/>
        </p:nvSpPr>
        <p:spPr>
          <a:xfrm>
            <a:off x="9551635" y="5546383"/>
            <a:ext cx="377371" cy="13743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633C5F2-6520-4CBC-9159-E3D65DF6BFCE}"/>
              </a:ext>
            </a:extLst>
          </p:cNvPr>
          <p:cNvSpPr/>
          <p:nvPr/>
        </p:nvSpPr>
        <p:spPr>
          <a:xfrm>
            <a:off x="10081406" y="5546382"/>
            <a:ext cx="377371" cy="5713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623AC2B-7171-45E4-AB93-CB35EEB6D900}"/>
              </a:ext>
            </a:extLst>
          </p:cNvPr>
          <p:cNvSpPr/>
          <p:nvPr/>
        </p:nvSpPr>
        <p:spPr>
          <a:xfrm>
            <a:off x="10611177" y="5546383"/>
            <a:ext cx="377371" cy="452294"/>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554F06CB-6941-4537-9C4E-E984AB8FCDCE}"/>
              </a:ext>
            </a:extLst>
          </p:cNvPr>
          <p:cNvSpPr/>
          <p:nvPr/>
        </p:nvSpPr>
        <p:spPr>
          <a:xfrm>
            <a:off x="11140948" y="5546383"/>
            <a:ext cx="377371" cy="61975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A6AE2E5D-1E92-44C9-ABF6-E16CEBC089E5}"/>
              </a:ext>
            </a:extLst>
          </p:cNvPr>
          <p:cNvCxnSpPr>
            <a:cxnSpLocks/>
          </p:cNvCxnSpPr>
          <p:nvPr/>
        </p:nvCxnSpPr>
        <p:spPr>
          <a:xfrm>
            <a:off x="2133600" y="5289017"/>
            <a:ext cx="9891971" cy="0"/>
          </a:xfrm>
          <a:prstGeom prst="line">
            <a:avLst/>
          </a:prstGeom>
          <a:ln w="57150">
            <a:solidFill>
              <a:srgbClr val="00206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4019E838-B532-4058-B6C2-141C198C0C41}"/>
              </a:ext>
            </a:extLst>
          </p:cNvPr>
          <p:cNvSpPr txBox="1"/>
          <p:nvPr/>
        </p:nvSpPr>
        <p:spPr>
          <a:xfrm>
            <a:off x="137214" y="5170363"/>
            <a:ext cx="2408138" cy="954107"/>
          </a:xfrm>
          <a:prstGeom prst="rect">
            <a:avLst/>
          </a:prstGeom>
          <a:noFill/>
        </p:spPr>
        <p:txBody>
          <a:bodyPr wrap="square" rtlCol="0">
            <a:spAutoFit/>
          </a:bodyPr>
          <a:lstStyle/>
          <a:p>
            <a:r>
              <a:rPr lang="en-US" sz="2800" dirty="0">
                <a:solidFill>
                  <a:schemeClr val="accent1">
                    <a:lumMod val="75000"/>
                  </a:schemeClr>
                </a:solidFill>
              </a:rPr>
              <a:t>Base Layer</a:t>
            </a:r>
            <a:br>
              <a:rPr lang="en-US" sz="2800" dirty="0">
                <a:solidFill>
                  <a:schemeClr val="accent1">
                    <a:lumMod val="75000"/>
                  </a:schemeClr>
                </a:solidFill>
              </a:rPr>
            </a:br>
            <a:r>
              <a:rPr lang="en-US" sz="2800" dirty="0">
                <a:solidFill>
                  <a:schemeClr val="accent1">
                    <a:lumMod val="75000"/>
                  </a:schemeClr>
                </a:solidFill>
              </a:rPr>
              <a:t>(Bitcoin Core)</a:t>
            </a:r>
          </a:p>
        </p:txBody>
      </p: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8" name="Rectangle 1">
            <a:extLst>
              <a:ext uri="{FF2B5EF4-FFF2-40B4-BE49-F238E27FC236}">
                <a16:creationId xmlns:a16="http://schemas.microsoft.com/office/drawing/2014/main" id="{871D2843-D678-4D4B-9189-651CB06A8FDF}"/>
              </a:ext>
            </a:extLst>
          </p:cNvPr>
          <p:cNvSpPr>
            <a:spLocks noChangeArrowheads="1"/>
          </p:cNvSpPr>
          <p:nvPr/>
        </p:nvSpPr>
        <p:spPr bwMode="auto">
          <a:xfrm>
            <a:off x="8786748" y="6469370"/>
            <a:ext cx="1712213"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b="1" u="sng" dirty="0">
                <a:latin typeface="Courier New" panose="02070309020205020404" pitchFamily="49" charset="0"/>
                <a:cs typeface="Courier New" panose="02070309020205020404" pitchFamily="49" charset="0"/>
              </a:rPr>
              <a:t>e</a:t>
            </a: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320</a:t>
            </a:r>
            <a:r>
              <a:rPr lang="en-US" altLang="en-US" sz="1100" b="1" dirty="0">
                <a:latin typeface="Courier New" panose="02070309020205020404" pitchFamily="49" charset="0"/>
                <a:cs typeface="Courier New" panose="02070309020205020404" pitchFamily="49" charset="0"/>
              </a:rPr>
              <a:t> ... Pays Out</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p:txBody>
      </p:sp>
      <p:cxnSp>
        <p:nvCxnSpPr>
          <p:cNvPr id="119" name="Straight Arrow Connector 118">
            <a:extLst>
              <a:ext uri="{FF2B5EF4-FFF2-40B4-BE49-F238E27FC236}">
                <a16:creationId xmlns:a16="http://schemas.microsoft.com/office/drawing/2014/main" id="{F08A7CC7-5DB0-4AE4-A263-899D7D1C7636}"/>
              </a:ext>
            </a:extLst>
          </p:cNvPr>
          <p:cNvCxnSpPr>
            <a:cxnSpLocks/>
          </p:cNvCxnSpPr>
          <p:nvPr/>
        </p:nvCxnSpPr>
        <p:spPr>
          <a:xfrm flipH="1">
            <a:off x="9919075" y="5680941"/>
            <a:ext cx="425340" cy="83455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0" name="Rectangle 1">
            <a:extLst>
              <a:ext uri="{FF2B5EF4-FFF2-40B4-BE49-F238E27FC236}">
                <a16:creationId xmlns:a16="http://schemas.microsoft.com/office/drawing/2014/main" id="{EA42A208-B719-461D-9178-51B8BFB00CC9}"/>
              </a:ext>
            </a:extLst>
          </p:cNvPr>
          <p:cNvSpPr>
            <a:spLocks noChangeArrowheads="1"/>
          </p:cNvSpPr>
          <p:nvPr/>
        </p:nvSpPr>
        <p:spPr bwMode="auto">
          <a:xfrm>
            <a:off x="1376709" y="6502613"/>
            <a:ext cx="5668312"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e320</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b6c2fffc8d750423db8b1eb942ae710e951ed797f7affc8892b0f1fc122b </a:t>
            </a:r>
          </a:p>
        </p:txBody>
      </p:sp>
      <p:sp>
        <p:nvSpPr>
          <p:cNvPr id="125" name="Rectangle 1">
            <a:extLst>
              <a:ext uri="{FF2B5EF4-FFF2-40B4-BE49-F238E27FC236}">
                <a16:creationId xmlns:a16="http://schemas.microsoft.com/office/drawing/2014/main" id="{51342461-6C90-4221-83D0-D1AF3C3FE80D}"/>
              </a:ext>
            </a:extLst>
          </p:cNvPr>
          <p:cNvSpPr>
            <a:spLocks noChangeArrowheads="1"/>
          </p:cNvSpPr>
          <p:nvPr/>
        </p:nvSpPr>
        <p:spPr bwMode="auto">
          <a:xfrm>
            <a:off x="4252657" y="5591751"/>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28" name="Rectangle 1">
            <a:extLst>
              <a:ext uri="{FF2B5EF4-FFF2-40B4-BE49-F238E27FC236}">
                <a16:creationId xmlns:a16="http://schemas.microsoft.com/office/drawing/2014/main" id="{9EB477D2-5C46-4630-B96B-1D79B308DE7C}"/>
              </a:ext>
            </a:extLst>
          </p:cNvPr>
          <p:cNvSpPr>
            <a:spLocks noChangeArrowheads="1"/>
          </p:cNvSpPr>
          <p:nvPr/>
        </p:nvSpPr>
        <p:spPr bwMode="auto">
          <a:xfrm>
            <a:off x="10618512" y="5584108"/>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cxnSp>
        <p:nvCxnSpPr>
          <p:cNvPr id="129" name="Straight Arrow Connector 128">
            <a:extLst>
              <a:ext uri="{FF2B5EF4-FFF2-40B4-BE49-F238E27FC236}">
                <a16:creationId xmlns:a16="http://schemas.microsoft.com/office/drawing/2014/main" id="{AB7239FF-D5AE-47F9-B42F-6684E5638B3E}"/>
              </a:ext>
            </a:extLst>
          </p:cNvPr>
          <p:cNvCxnSpPr>
            <a:cxnSpLocks/>
          </p:cNvCxnSpPr>
          <p:nvPr/>
        </p:nvCxnSpPr>
        <p:spPr>
          <a:xfrm flipV="1">
            <a:off x="4287079" y="5758782"/>
            <a:ext cx="72002" cy="654351"/>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0" name="Rectangle 1">
            <a:extLst>
              <a:ext uri="{FF2B5EF4-FFF2-40B4-BE49-F238E27FC236}">
                <a16:creationId xmlns:a16="http://schemas.microsoft.com/office/drawing/2014/main" id="{1F32849E-07C4-4C8C-9B64-6FB6400D2F08}"/>
              </a:ext>
            </a:extLst>
          </p:cNvPr>
          <p:cNvSpPr>
            <a:spLocks noChangeArrowheads="1"/>
          </p:cNvSpPr>
          <p:nvPr/>
        </p:nvSpPr>
        <p:spPr bwMode="auto">
          <a:xfrm>
            <a:off x="10663315" y="6469370"/>
            <a:ext cx="5668312"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81cd</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02ab7e569e8bcd9317e2fe99f2de44d49ab2b8851ba4a308000000000000</a:t>
            </a:r>
            <a:endParaRPr kumimoji="0" lang="en-US" altLang="en-US" sz="3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31" name="Rectangle 1">
            <a:extLst>
              <a:ext uri="{FF2B5EF4-FFF2-40B4-BE49-F238E27FC236}">
                <a16:creationId xmlns:a16="http://schemas.microsoft.com/office/drawing/2014/main" id="{79A4174B-982A-4648-BCCA-CAE77FD454C8}"/>
              </a:ext>
            </a:extLst>
          </p:cNvPr>
          <p:cNvSpPr>
            <a:spLocks noChangeArrowheads="1"/>
          </p:cNvSpPr>
          <p:nvPr/>
        </p:nvSpPr>
        <p:spPr bwMode="auto">
          <a:xfrm>
            <a:off x="10123551" y="5599114"/>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cxnSp>
        <p:nvCxnSpPr>
          <p:cNvPr id="133" name="Straight Arrow Connector 132">
            <a:extLst>
              <a:ext uri="{FF2B5EF4-FFF2-40B4-BE49-F238E27FC236}">
                <a16:creationId xmlns:a16="http://schemas.microsoft.com/office/drawing/2014/main" id="{E5547A03-5E6A-41CF-9853-BFC4361248E1}"/>
              </a:ext>
            </a:extLst>
          </p:cNvPr>
          <p:cNvCxnSpPr>
            <a:cxnSpLocks/>
          </p:cNvCxnSpPr>
          <p:nvPr/>
        </p:nvCxnSpPr>
        <p:spPr>
          <a:xfrm flipH="1" flipV="1">
            <a:off x="10806798" y="5734871"/>
            <a:ext cx="104710" cy="68817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25AC44AC-40F1-41E4-A70F-0481A7D8A284}"/>
              </a:ext>
            </a:extLst>
          </p:cNvPr>
          <p:cNvSpPr/>
          <p:nvPr/>
        </p:nvSpPr>
        <p:spPr>
          <a:xfrm>
            <a:off x="199793" y="193118"/>
            <a:ext cx="5070613" cy="1331153"/>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3498562" y="103638"/>
            <a:ext cx="6126264" cy="765175"/>
          </a:xfrm>
        </p:spPr>
        <p:txBody>
          <a:bodyPr>
            <a:normAutofit/>
          </a:bodyPr>
          <a:lstStyle/>
          <a:p>
            <a:r>
              <a:rPr lang="en-US" dirty="0"/>
              <a:t>Your Layer 1 Node Sees…</a:t>
            </a:r>
          </a:p>
        </p:txBody>
      </p:sp>
      <p:pic>
        <p:nvPicPr>
          <p:cNvPr id="52" name="Picture 51">
            <a:extLst>
              <a:ext uri="{FF2B5EF4-FFF2-40B4-BE49-F238E27FC236}">
                <a16:creationId xmlns:a16="http://schemas.microsoft.com/office/drawing/2014/main" id="{4F636646-0B87-4B6B-B385-81BFAF9D3A94}"/>
              </a:ext>
            </a:extLst>
          </p:cNvPr>
          <p:cNvPicPr>
            <a:picLocks noChangeAspect="1"/>
          </p:cNvPicPr>
          <p:nvPr/>
        </p:nvPicPr>
        <p:blipFill rotWithShape="1">
          <a:blip r:embed="rId3">
            <a:extLst>
              <a:ext uri="{28A0092B-C50C-407E-A947-70E740481C1C}">
                <a14:useLocalDpi xmlns:a14="http://schemas.microsoft.com/office/drawing/2010/main" val="0"/>
              </a:ext>
            </a:extLst>
          </a:blip>
          <a:srcRect l="1125" t="4569" r="49915" b="2199"/>
          <a:stretch/>
        </p:blipFill>
        <p:spPr>
          <a:xfrm>
            <a:off x="1294821" y="995314"/>
            <a:ext cx="7612681" cy="57356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56769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
            <a:extLst>
              <a:ext uri="{FF2B5EF4-FFF2-40B4-BE49-F238E27FC236}">
                <a16:creationId xmlns:a16="http://schemas.microsoft.com/office/drawing/2014/main" id="{A86B96D6-7B24-45E8-8226-B34D8917CC59}"/>
              </a:ext>
            </a:extLst>
          </p:cNvPr>
          <p:cNvSpPr txBox="1">
            <a:spLocks/>
          </p:cNvSpPr>
          <p:nvPr/>
        </p:nvSpPr>
        <p:spPr>
          <a:xfrm>
            <a:off x="213413" y="193118"/>
            <a:ext cx="7582349" cy="7651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(#2) Base Layer is Safe</a:t>
            </a:r>
          </a:p>
        </p:txBody>
      </p:sp>
      <p:sp>
        <p:nvSpPr>
          <p:cNvPr id="9" name="Rectangle 8">
            <a:extLst>
              <a:ext uri="{FF2B5EF4-FFF2-40B4-BE49-F238E27FC236}">
                <a16:creationId xmlns:a16="http://schemas.microsoft.com/office/drawing/2014/main" id="{5EB38651-8AB6-47B8-9EDA-8A4950403778}"/>
              </a:ext>
            </a:extLst>
          </p:cNvPr>
          <p:cNvSpPr/>
          <p:nvPr/>
        </p:nvSpPr>
        <p:spPr>
          <a:xfrm>
            <a:off x="262155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3BC2EB-814E-4F13-AF41-9512C0D3A543}"/>
              </a:ext>
            </a:extLst>
          </p:cNvPr>
          <p:cNvSpPr/>
          <p:nvPr/>
        </p:nvSpPr>
        <p:spPr>
          <a:xfrm>
            <a:off x="315132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5DA6AF3-295C-4223-B27D-74F2EAA18D6E}"/>
              </a:ext>
            </a:extLst>
          </p:cNvPr>
          <p:cNvSpPr/>
          <p:nvPr/>
        </p:nvSpPr>
        <p:spPr>
          <a:xfrm>
            <a:off x="368109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8D2848E-968E-4BC0-BBFE-256759C9986C}"/>
              </a:ext>
            </a:extLst>
          </p:cNvPr>
          <p:cNvSpPr/>
          <p:nvPr/>
        </p:nvSpPr>
        <p:spPr>
          <a:xfrm>
            <a:off x="421086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FAE89E0-0231-4AD3-AC3C-888ED8F51583}"/>
              </a:ext>
            </a:extLst>
          </p:cNvPr>
          <p:cNvSpPr/>
          <p:nvPr/>
        </p:nvSpPr>
        <p:spPr>
          <a:xfrm>
            <a:off x="474063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B5A1C9-D679-45DD-97F8-2EE6A0516E45}"/>
              </a:ext>
            </a:extLst>
          </p:cNvPr>
          <p:cNvSpPr/>
          <p:nvPr/>
        </p:nvSpPr>
        <p:spPr>
          <a:xfrm>
            <a:off x="527040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173764C-366B-421B-96BA-73A5C413CD06}"/>
              </a:ext>
            </a:extLst>
          </p:cNvPr>
          <p:cNvSpPr/>
          <p:nvPr/>
        </p:nvSpPr>
        <p:spPr>
          <a:xfrm>
            <a:off x="584323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8BA7703-6B28-44B0-ABA5-5E31705D3E4B}"/>
              </a:ext>
            </a:extLst>
          </p:cNvPr>
          <p:cNvSpPr/>
          <p:nvPr/>
        </p:nvSpPr>
        <p:spPr>
          <a:xfrm>
            <a:off x="6373009"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53D56C0-9FB4-4860-8B51-6C3DFDEEE672}"/>
              </a:ext>
            </a:extLst>
          </p:cNvPr>
          <p:cNvSpPr/>
          <p:nvPr/>
        </p:nvSpPr>
        <p:spPr>
          <a:xfrm>
            <a:off x="6902780"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F8675B-1953-43B1-8FE6-BDEB1699D60D}"/>
              </a:ext>
            </a:extLst>
          </p:cNvPr>
          <p:cNvSpPr/>
          <p:nvPr/>
        </p:nvSpPr>
        <p:spPr>
          <a:xfrm>
            <a:off x="7432551"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F219790-0C3A-462B-AA89-86B53E6C9522}"/>
              </a:ext>
            </a:extLst>
          </p:cNvPr>
          <p:cNvSpPr/>
          <p:nvPr/>
        </p:nvSpPr>
        <p:spPr>
          <a:xfrm>
            <a:off x="796232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17EBE0F-4D8E-4A38-B1C2-13F38E553C08}"/>
              </a:ext>
            </a:extLst>
          </p:cNvPr>
          <p:cNvSpPr/>
          <p:nvPr/>
        </p:nvSpPr>
        <p:spPr>
          <a:xfrm>
            <a:off x="849209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ED7AA79-6248-493F-8D89-7C03B8D815DB}"/>
              </a:ext>
            </a:extLst>
          </p:cNvPr>
          <p:cNvSpPr/>
          <p:nvPr/>
        </p:nvSpPr>
        <p:spPr>
          <a:xfrm>
            <a:off x="902186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0A1AE5-DE4F-4C33-B4B0-CA1032C1EC02}"/>
              </a:ext>
            </a:extLst>
          </p:cNvPr>
          <p:cNvSpPr/>
          <p:nvPr/>
        </p:nvSpPr>
        <p:spPr>
          <a:xfrm>
            <a:off x="955163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BBA95BC-B207-4320-9BEA-DD34FE4ACBF9}"/>
              </a:ext>
            </a:extLst>
          </p:cNvPr>
          <p:cNvSpPr/>
          <p:nvPr/>
        </p:nvSpPr>
        <p:spPr>
          <a:xfrm>
            <a:off x="1008140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257E083-FCCE-4D2E-8542-0CB725335650}"/>
              </a:ext>
            </a:extLst>
          </p:cNvPr>
          <p:cNvSpPr/>
          <p:nvPr/>
        </p:nvSpPr>
        <p:spPr>
          <a:xfrm>
            <a:off x="1061117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337A263-5A70-441F-BB03-82DD4E707619}"/>
              </a:ext>
            </a:extLst>
          </p:cNvPr>
          <p:cNvSpPr/>
          <p:nvPr/>
        </p:nvSpPr>
        <p:spPr>
          <a:xfrm>
            <a:off x="1114094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129077E-9CEE-47F7-AA4A-374F7AE94532}"/>
              </a:ext>
            </a:extLst>
          </p:cNvPr>
          <p:cNvSpPr/>
          <p:nvPr/>
        </p:nvSpPr>
        <p:spPr>
          <a:xfrm>
            <a:off x="2621552" y="5546382"/>
            <a:ext cx="377371" cy="5319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76DBC00-835C-4963-ABF2-452C3CD2ACC3}"/>
              </a:ext>
            </a:extLst>
          </p:cNvPr>
          <p:cNvSpPr/>
          <p:nvPr/>
        </p:nvSpPr>
        <p:spPr>
          <a:xfrm>
            <a:off x="3151323" y="5546382"/>
            <a:ext cx="377371" cy="16846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62B81C-C3F5-4447-A926-90C0B822F8D7}"/>
              </a:ext>
            </a:extLst>
          </p:cNvPr>
          <p:cNvSpPr/>
          <p:nvPr/>
        </p:nvSpPr>
        <p:spPr>
          <a:xfrm>
            <a:off x="3681094" y="5546382"/>
            <a:ext cx="377371" cy="3902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654946A-B28D-4996-9331-F870EC4DFE56}"/>
              </a:ext>
            </a:extLst>
          </p:cNvPr>
          <p:cNvSpPr/>
          <p:nvPr/>
        </p:nvSpPr>
        <p:spPr>
          <a:xfrm>
            <a:off x="4210865" y="5546383"/>
            <a:ext cx="377371" cy="531932"/>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6573905-16B0-4BB0-8A69-29B234F4380A}"/>
              </a:ext>
            </a:extLst>
          </p:cNvPr>
          <p:cNvSpPr/>
          <p:nvPr/>
        </p:nvSpPr>
        <p:spPr>
          <a:xfrm>
            <a:off x="4740636" y="5546383"/>
            <a:ext cx="377371" cy="29630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31B1B99-B61C-4B18-8FFD-1F65B81E8D84}"/>
              </a:ext>
            </a:extLst>
          </p:cNvPr>
          <p:cNvSpPr/>
          <p:nvPr/>
        </p:nvSpPr>
        <p:spPr>
          <a:xfrm>
            <a:off x="5270407" y="5546382"/>
            <a:ext cx="377371" cy="70104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F54872C-988F-4437-9158-C990E4E008D2}"/>
              </a:ext>
            </a:extLst>
          </p:cNvPr>
          <p:cNvSpPr/>
          <p:nvPr/>
        </p:nvSpPr>
        <p:spPr>
          <a:xfrm>
            <a:off x="5843238" y="5546383"/>
            <a:ext cx="377371" cy="247886"/>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0B43403-5750-451B-B7EE-62CE7F248CE7}"/>
              </a:ext>
            </a:extLst>
          </p:cNvPr>
          <p:cNvSpPr/>
          <p:nvPr/>
        </p:nvSpPr>
        <p:spPr>
          <a:xfrm>
            <a:off x="6373009" y="5546382"/>
            <a:ext cx="377371" cy="1747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0A01951-7068-45AC-B8A7-A5B25F51EA14}"/>
              </a:ext>
            </a:extLst>
          </p:cNvPr>
          <p:cNvSpPr/>
          <p:nvPr/>
        </p:nvSpPr>
        <p:spPr>
          <a:xfrm>
            <a:off x="6902780" y="5546382"/>
            <a:ext cx="377371" cy="302435"/>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8C8B9AC-872B-4D68-97A1-64A35AA25848}"/>
              </a:ext>
            </a:extLst>
          </p:cNvPr>
          <p:cNvSpPr/>
          <p:nvPr/>
        </p:nvSpPr>
        <p:spPr>
          <a:xfrm>
            <a:off x="7432551" y="5546382"/>
            <a:ext cx="377371" cy="7584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22B2CA6-5763-4B55-8BE6-2378F215E330}"/>
              </a:ext>
            </a:extLst>
          </p:cNvPr>
          <p:cNvSpPr/>
          <p:nvPr/>
        </p:nvSpPr>
        <p:spPr>
          <a:xfrm>
            <a:off x="7962322" y="5546382"/>
            <a:ext cx="377371" cy="22986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07C205D-7116-4BC3-B1AE-2DFA7C5D4E5D}"/>
              </a:ext>
            </a:extLst>
          </p:cNvPr>
          <p:cNvSpPr/>
          <p:nvPr/>
        </p:nvSpPr>
        <p:spPr>
          <a:xfrm>
            <a:off x="8492093" y="5546382"/>
            <a:ext cx="377371" cy="350849"/>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30BF59C-C9AB-4221-98D8-44E6DBE68108}"/>
              </a:ext>
            </a:extLst>
          </p:cNvPr>
          <p:cNvSpPr/>
          <p:nvPr/>
        </p:nvSpPr>
        <p:spPr>
          <a:xfrm>
            <a:off x="9021864" y="5553872"/>
            <a:ext cx="377371" cy="5782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4256965-B784-40AE-8F2F-E1CE9AAD9FF5}"/>
              </a:ext>
            </a:extLst>
          </p:cNvPr>
          <p:cNvSpPr/>
          <p:nvPr/>
        </p:nvSpPr>
        <p:spPr>
          <a:xfrm>
            <a:off x="9551635" y="5546383"/>
            <a:ext cx="377371" cy="13743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633C5F2-6520-4CBC-9159-E3D65DF6BFCE}"/>
              </a:ext>
            </a:extLst>
          </p:cNvPr>
          <p:cNvSpPr/>
          <p:nvPr/>
        </p:nvSpPr>
        <p:spPr>
          <a:xfrm>
            <a:off x="10081406" y="5546382"/>
            <a:ext cx="377371" cy="5713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623AC2B-7171-45E4-AB93-CB35EEB6D900}"/>
              </a:ext>
            </a:extLst>
          </p:cNvPr>
          <p:cNvSpPr/>
          <p:nvPr/>
        </p:nvSpPr>
        <p:spPr>
          <a:xfrm>
            <a:off x="10611177" y="5546383"/>
            <a:ext cx="377371" cy="452294"/>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554F06CB-6941-4537-9C4E-E984AB8FCDCE}"/>
              </a:ext>
            </a:extLst>
          </p:cNvPr>
          <p:cNvSpPr/>
          <p:nvPr/>
        </p:nvSpPr>
        <p:spPr>
          <a:xfrm>
            <a:off x="11140948" y="5546383"/>
            <a:ext cx="377371" cy="61975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A6AE2E5D-1E92-44C9-ABF6-E16CEBC089E5}"/>
              </a:ext>
            </a:extLst>
          </p:cNvPr>
          <p:cNvCxnSpPr>
            <a:cxnSpLocks/>
          </p:cNvCxnSpPr>
          <p:nvPr/>
        </p:nvCxnSpPr>
        <p:spPr>
          <a:xfrm>
            <a:off x="2133600" y="5289017"/>
            <a:ext cx="9891971" cy="0"/>
          </a:xfrm>
          <a:prstGeom prst="line">
            <a:avLst/>
          </a:prstGeom>
          <a:ln w="57150">
            <a:solidFill>
              <a:srgbClr val="00206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4019E838-B532-4058-B6C2-141C198C0C41}"/>
              </a:ext>
            </a:extLst>
          </p:cNvPr>
          <p:cNvSpPr txBox="1"/>
          <p:nvPr/>
        </p:nvSpPr>
        <p:spPr>
          <a:xfrm>
            <a:off x="137214" y="5170363"/>
            <a:ext cx="2408138" cy="954107"/>
          </a:xfrm>
          <a:prstGeom prst="rect">
            <a:avLst/>
          </a:prstGeom>
          <a:noFill/>
        </p:spPr>
        <p:txBody>
          <a:bodyPr wrap="square" rtlCol="0">
            <a:spAutoFit/>
          </a:bodyPr>
          <a:lstStyle/>
          <a:p>
            <a:r>
              <a:rPr lang="en-US" sz="2800" dirty="0">
                <a:solidFill>
                  <a:schemeClr val="accent1">
                    <a:lumMod val="75000"/>
                  </a:schemeClr>
                </a:solidFill>
              </a:rPr>
              <a:t>Base Layer</a:t>
            </a:r>
            <a:br>
              <a:rPr lang="en-US" sz="2800" dirty="0">
                <a:solidFill>
                  <a:schemeClr val="accent1">
                    <a:lumMod val="75000"/>
                  </a:schemeClr>
                </a:solidFill>
              </a:rPr>
            </a:br>
            <a:r>
              <a:rPr lang="en-US" sz="2800" dirty="0">
                <a:solidFill>
                  <a:schemeClr val="accent1">
                    <a:lumMod val="75000"/>
                  </a:schemeClr>
                </a:solidFill>
              </a:rPr>
              <a:t>(Bitcoin Core)</a:t>
            </a:r>
          </a:p>
        </p:txBody>
      </p: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8" name="Rectangle 1">
            <a:extLst>
              <a:ext uri="{FF2B5EF4-FFF2-40B4-BE49-F238E27FC236}">
                <a16:creationId xmlns:a16="http://schemas.microsoft.com/office/drawing/2014/main" id="{871D2843-D678-4D4B-9189-651CB06A8FDF}"/>
              </a:ext>
            </a:extLst>
          </p:cNvPr>
          <p:cNvSpPr>
            <a:spLocks noChangeArrowheads="1"/>
          </p:cNvSpPr>
          <p:nvPr/>
        </p:nvSpPr>
        <p:spPr bwMode="auto">
          <a:xfrm>
            <a:off x="8786748" y="6469370"/>
            <a:ext cx="1712213"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b="1" u="sng" dirty="0">
                <a:latin typeface="Courier New" panose="02070309020205020404" pitchFamily="49" charset="0"/>
                <a:cs typeface="Courier New" panose="02070309020205020404" pitchFamily="49" charset="0"/>
              </a:rPr>
              <a:t>e</a:t>
            </a: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320</a:t>
            </a:r>
            <a:r>
              <a:rPr lang="en-US" altLang="en-US" sz="1100" b="1" dirty="0">
                <a:latin typeface="Courier New" panose="02070309020205020404" pitchFamily="49" charset="0"/>
                <a:cs typeface="Courier New" panose="02070309020205020404" pitchFamily="49" charset="0"/>
              </a:rPr>
              <a:t> ... Pays Out</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p:txBody>
      </p:sp>
      <p:cxnSp>
        <p:nvCxnSpPr>
          <p:cNvPr id="119" name="Straight Arrow Connector 118">
            <a:extLst>
              <a:ext uri="{FF2B5EF4-FFF2-40B4-BE49-F238E27FC236}">
                <a16:creationId xmlns:a16="http://schemas.microsoft.com/office/drawing/2014/main" id="{F08A7CC7-5DB0-4AE4-A263-899D7D1C7636}"/>
              </a:ext>
            </a:extLst>
          </p:cNvPr>
          <p:cNvCxnSpPr>
            <a:cxnSpLocks/>
          </p:cNvCxnSpPr>
          <p:nvPr/>
        </p:nvCxnSpPr>
        <p:spPr>
          <a:xfrm flipH="1">
            <a:off x="9919075" y="5680941"/>
            <a:ext cx="425340" cy="83455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0" name="Rectangle 1">
            <a:extLst>
              <a:ext uri="{FF2B5EF4-FFF2-40B4-BE49-F238E27FC236}">
                <a16:creationId xmlns:a16="http://schemas.microsoft.com/office/drawing/2014/main" id="{EA42A208-B719-461D-9178-51B8BFB00CC9}"/>
              </a:ext>
            </a:extLst>
          </p:cNvPr>
          <p:cNvSpPr>
            <a:spLocks noChangeArrowheads="1"/>
          </p:cNvSpPr>
          <p:nvPr/>
        </p:nvSpPr>
        <p:spPr bwMode="auto">
          <a:xfrm>
            <a:off x="1376709" y="6502613"/>
            <a:ext cx="5668312"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e320</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b6c2fffc8d750423db8b1eb942ae710e951ed797f7affc8892b0f1fc122b </a:t>
            </a:r>
          </a:p>
        </p:txBody>
      </p:sp>
      <p:sp>
        <p:nvSpPr>
          <p:cNvPr id="125" name="Rectangle 1">
            <a:extLst>
              <a:ext uri="{FF2B5EF4-FFF2-40B4-BE49-F238E27FC236}">
                <a16:creationId xmlns:a16="http://schemas.microsoft.com/office/drawing/2014/main" id="{51342461-6C90-4221-83D0-D1AF3C3FE80D}"/>
              </a:ext>
            </a:extLst>
          </p:cNvPr>
          <p:cNvSpPr>
            <a:spLocks noChangeArrowheads="1"/>
          </p:cNvSpPr>
          <p:nvPr/>
        </p:nvSpPr>
        <p:spPr bwMode="auto">
          <a:xfrm>
            <a:off x="4252657" y="5591751"/>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28" name="Rectangle 1">
            <a:extLst>
              <a:ext uri="{FF2B5EF4-FFF2-40B4-BE49-F238E27FC236}">
                <a16:creationId xmlns:a16="http://schemas.microsoft.com/office/drawing/2014/main" id="{9EB477D2-5C46-4630-B96B-1D79B308DE7C}"/>
              </a:ext>
            </a:extLst>
          </p:cNvPr>
          <p:cNvSpPr>
            <a:spLocks noChangeArrowheads="1"/>
          </p:cNvSpPr>
          <p:nvPr/>
        </p:nvSpPr>
        <p:spPr bwMode="auto">
          <a:xfrm>
            <a:off x="10618512" y="5584108"/>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cxnSp>
        <p:nvCxnSpPr>
          <p:cNvPr id="129" name="Straight Arrow Connector 128">
            <a:extLst>
              <a:ext uri="{FF2B5EF4-FFF2-40B4-BE49-F238E27FC236}">
                <a16:creationId xmlns:a16="http://schemas.microsoft.com/office/drawing/2014/main" id="{AB7239FF-D5AE-47F9-B42F-6684E5638B3E}"/>
              </a:ext>
            </a:extLst>
          </p:cNvPr>
          <p:cNvCxnSpPr>
            <a:cxnSpLocks/>
          </p:cNvCxnSpPr>
          <p:nvPr/>
        </p:nvCxnSpPr>
        <p:spPr>
          <a:xfrm flipV="1">
            <a:off x="4287079" y="5758782"/>
            <a:ext cx="72002" cy="654351"/>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0" name="Rectangle 1">
            <a:extLst>
              <a:ext uri="{FF2B5EF4-FFF2-40B4-BE49-F238E27FC236}">
                <a16:creationId xmlns:a16="http://schemas.microsoft.com/office/drawing/2014/main" id="{1F32849E-07C4-4C8C-9B64-6FB6400D2F08}"/>
              </a:ext>
            </a:extLst>
          </p:cNvPr>
          <p:cNvSpPr>
            <a:spLocks noChangeArrowheads="1"/>
          </p:cNvSpPr>
          <p:nvPr/>
        </p:nvSpPr>
        <p:spPr bwMode="auto">
          <a:xfrm>
            <a:off x="10663315" y="6469370"/>
            <a:ext cx="5668312"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81cd</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02ab7e569e8bcd9317e2fe99f2de44d49ab2b8851ba4a308000000000000</a:t>
            </a:r>
            <a:endParaRPr kumimoji="0" lang="en-US" altLang="en-US" sz="3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31" name="Rectangle 1">
            <a:extLst>
              <a:ext uri="{FF2B5EF4-FFF2-40B4-BE49-F238E27FC236}">
                <a16:creationId xmlns:a16="http://schemas.microsoft.com/office/drawing/2014/main" id="{79A4174B-982A-4648-BCCA-CAE77FD454C8}"/>
              </a:ext>
            </a:extLst>
          </p:cNvPr>
          <p:cNvSpPr>
            <a:spLocks noChangeArrowheads="1"/>
          </p:cNvSpPr>
          <p:nvPr/>
        </p:nvSpPr>
        <p:spPr bwMode="auto">
          <a:xfrm>
            <a:off x="10123551" y="5599114"/>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cxnSp>
        <p:nvCxnSpPr>
          <p:cNvPr id="133" name="Straight Arrow Connector 132">
            <a:extLst>
              <a:ext uri="{FF2B5EF4-FFF2-40B4-BE49-F238E27FC236}">
                <a16:creationId xmlns:a16="http://schemas.microsoft.com/office/drawing/2014/main" id="{E5547A03-5E6A-41CF-9853-BFC4361248E1}"/>
              </a:ext>
            </a:extLst>
          </p:cNvPr>
          <p:cNvCxnSpPr>
            <a:cxnSpLocks/>
          </p:cNvCxnSpPr>
          <p:nvPr/>
        </p:nvCxnSpPr>
        <p:spPr>
          <a:xfrm flipH="1" flipV="1">
            <a:off x="10806798" y="5734871"/>
            <a:ext cx="104710" cy="68817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25AC44AC-40F1-41E4-A70F-0481A7D8A284}"/>
              </a:ext>
            </a:extLst>
          </p:cNvPr>
          <p:cNvSpPr/>
          <p:nvPr/>
        </p:nvSpPr>
        <p:spPr>
          <a:xfrm>
            <a:off x="199793" y="193118"/>
            <a:ext cx="5070613" cy="1331153"/>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3498562" y="103638"/>
            <a:ext cx="6126264" cy="765175"/>
          </a:xfrm>
        </p:spPr>
        <p:txBody>
          <a:bodyPr>
            <a:normAutofit/>
          </a:bodyPr>
          <a:lstStyle/>
          <a:p>
            <a:r>
              <a:rPr lang="en-US" dirty="0"/>
              <a:t>Your Layer 1 Node Sees…</a:t>
            </a:r>
          </a:p>
        </p:txBody>
      </p:sp>
      <p:pic>
        <p:nvPicPr>
          <p:cNvPr id="52" name="Picture 51">
            <a:extLst>
              <a:ext uri="{FF2B5EF4-FFF2-40B4-BE49-F238E27FC236}">
                <a16:creationId xmlns:a16="http://schemas.microsoft.com/office/drawing/2014/main" id="{4F636646-0B87-4B6B-B385-81BFAF9D3A94}"/>
              </a:ext>
            </a:extLst>
          </p:cNvPr>
          <p:cNvPicPr>
            <a:picLocks noChangeAspect="1"/>
          </p:cNvPicPr>
          <p:nvPr/>
        </p:nvPicPr>
        <p:blipFill rotWithShape="1">
          <a:blip r:embed="rId3">
            <a:extLst>
              <a:ext uri="{28A0092B-C50C-407E-A947-70E740481C1C}">
                <a14:useLocalDpi xmlns:a14="http://schemas.microsoft.com/office/drawing/2010/main" val="0"/>
              </a:ext>
            </a:extLst>
          </a:blip>
          <a:srcRect l="1125" t="4569" r="49915" b="2199"/>
          <a:stretch/>
        </p:blipFill>
        <p:spPr>
          <a:xfrm>
            <a:off x="1294821" y="995314"/>
            <a:ext cx="7612681" cy="5735666"/>
          </a:xfrm>
          <a:prstGeom prst="rect">
            <a:avLst/>
          </a:prstGeom>
          <a:ln>
            <a:noFill/>
          </a:ln>
          <a:effectLst>
            <a:outerShdw blurRad="292100" dist="139700" dir="2700000" algn="tl" rotWithShape="0">
              <a:srgbClr val="333333">
                <a:alpha val="65000"/>
              </a:srgbClr>
            </a:outerShdw>
          </a:effectLst>
        </p:spPr>
      </p:pic>
      <p:sp>
        <p:nvSpPr>
          <p:cNvPr id="3" name="Oval 2">
            <a:extLst>
              <a:ext uri="{FF2B5EF4-FFF2-40B4-BE49-F238E27FC236}">
                <a16:creationId xmlns:a16="http://schemas.microsoft.com/office/drawing/2014/main" id="{777E4935-3D8A-4489-9EA0-8F0C98A56156}"/>
              </a:ext>
            </a:extLst>
          </p:cNvPr>
          <p:cNvSpPr/>
          <p:nvPr/>
        </p:nvSpPr>
        <p:spPr>
          <a:xfrm>
            <a:off x="6589486" y="2638389"/>
            <a:ext cx="3268184" cy="56177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BA9BE4-33D3-4818-A6B2-E2B7D478505D}"/>
              </a:ext>
            </a:extLst>
          </p:cNvPr>
          <p:cNvSpPr/>
          <p:nvPr/>
        </p:nvSpPr>
        <p:spPr>
          <a:xfrm>
            <a:off x="10483359" y="5388495"/>
            <a:ext cx="643076" cy="50873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991CFAA0-F654-42CA-90A2-5C88C6B1103C}"/>
              </a:ext>
            </a:extLst>
          </p:cNvPr>
          <p:cNvCxnSpPr>
            <a:cxnSpLocks/>
          </p:cNvCxnSpPr>
          <p:nvPr/>
        </p:nvCxnSpPr>
        <p:spPr>
          <a:xfrm>
            <a:off x="8737114" y="3299640"/>
            <a:ext cx="1874063" cy="15167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4EC147C4-2973-43BB-ABD2-B550330ABD30}"/>
              </a:ext>
            </a:extLst>
          </p:cNvPr>
          <p:cNvSpPr/>
          <p:nvPr/>
        </p:nvSpPr>
        <p:spPr>
          <a:xfrm>
            <a:off x="10386560" y="4876800"/>
            <a:ext cx="892275" cy="116079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CA29C7CA-6A14-4418-A190-D311D6165C5F}"/>
              </a:ext>
            </a:extLst>
          </p:cNvPr>
          <p:cNvSpPr/>
          <p:nvPr/>
        </p:nvSpPr>
        <p:spPr>
          <a:xfrm>
            <a:off x="6464004" y="2514083"/>
            <a:ext cx="3546066" cy="83848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74E594A5-BA49-4CA0-A250-886D49F17D23}"/>
              </a:ext>
            </a:extLst>
          </p:cNvPr>
          <p:cNvCxnSpPr>
            <a:cxnSpLocks/>
            <a:endCxn id="18" idx="1"/>
          </p:cNvCxnSpPr>
          <p:nvPr/>
        </p:nvCxnSpPr>
        <p:spPr>
          <a:xfrm flipV="1">
            <a:off x="4699440" y="1091929"/>
            <a:ext cx="5229566" cy="1302610"/>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6E040EC-8D5F-420C-99D5-8E68F65E637E}"/>
              </a:ext>
            </a:extLst>
          </p:cNvPr>
          <p:cNvSpPr/>
          <p:nvPr/>
        </p:nvSpPr>
        <p:spPr>
          <a:xfrm>
            <a:off x="3947886" y="2349291"/>
            <a:ext cx="1413550" cy="28909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8A6B490-A899-4D10-AEE6-9DE60CEAD68F}"/>
              </a:ext>
            </a:extLst>
          </p:cNvPr>
          <p:cNvSpPr txBox="1"/>
          <p:nvPr/>
        </p:nvSpPr>
        <p:spPr>
          <a:xfrm>
            <a:off x="9929006" y="399431"/>
            <a:ext cx="2134537" cy="1384995"/>
          </a:xfrm>
          <a:prstGeom prst="rect">
            <a:avLst/>
          </a:prstGeom>
          <a:noFill/>
        </p:spPr>
        <p:txBody>
          <a:bodyPr wrap="square" rtlCol="0">
            <a:spAutoFit/>
          </a:bodyPr>
          <a:lstStyle/>
          <a:p>
            <a:r>
              <a:rPr lang="en-US" sz="1400" dirty="0"/>
              <a:t>Software will </a:t>
            </a:r>
            <a:r>
              <a:rPr lang="en-US" sz="1400" i="1" u="sng" dirty="0"/>
              <a:t>look</a:t>
            </a:r>
            <a:r>
              <a:rPr lang="en-US" sz="1400" dirty="0"/>
              <a:t> for a sidechain node, on your computer, (to ask it questions).</a:t>
            </a:r>
            <a:br>
              <a:rPr lang="en-US" sz="1400" dirty="0"/>
            </a:br>
            <a:r>
              <a:rPr lang="en-US" sz="1400" dirty="0"/>
              <a:t>But if it can’t find one it will report back nothing.</a:t>
            </a:r>
          </a:p>
        </p:txBody>
      </p:sp>
      <p:sp>
        <p:nvSpPr>
          <p:cNvPr id="65" name="TextBox 64">
            <a:extLst>
              <a:ext uri="{FF2B5EF4-FFF2-40B4-BE49-F238E27FC236}">
                <a16:creationId xmlns:a16="http://schemas.microsoft.com/office/drawing/2014/main" id="{6A8A8B3C-4EF0-4F10-A461-9B4746FB437A}"/>
              </a:ext>
            </a:extLst>
          </p:cNvPr>
          <p:cNvSpPr txBox="1"/>
          <p:nvPr/>
        </p:nvSpPr>
        <p:spPr>
          <a:xfrm>
            <a:off x="10032055" y="3159278"/>
            <a:ext cx="1758905" cy="923330"/>
          </a:xfrm>
          <a:prstGeom prst="rect">
            <a:avLst/>
          </a:prstGeom>
          <a:noFill/>
        </p:spPr>
        <p:txBody>
          <a:bodyPr wrap="square" rtlCol="0">
            <a:spAutoFit/>
          </a:bodyPr>
          <a:lstStyle/>
          <a:p>
            <a:r>
              <a:rPr lang="en-US" dirty="0"/>
              <a:t>Hash we mentioned before</a:t>
            </a:r>
          </a:p>
        </p:txBody>
      </p:sp>
    </p:spTree>
    <p:extLst>
      <p:ext uri="{BB962C8B-B14F-4D97-AF65-F5344CB8AC3E}">
        <p14:creationId xmlns:p14="http://schemas.microsoft.com/office/powerpoint/2010/main" val="3845108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78172-238F-4EE5-BF4B-EBF9B9152957}"/>
              </a:ext>
            </a:extLst>
          </p:cNvPr>
          <p:cNvSpPr>
            <a:spLocks noGrp="1"/>
          </p:cNvSpPr>
          <p:nvPr>
            <p:ph type="title"/>
          </p:nvPr>
        </p:nvSpPr>
        <p:spPr/>
        <p:txBody>
          <a:bodyPr/>
          <a:lstStyle/>
          <a:p>
            <a:r>
              <a:rPr lang="en-US" dirty="0"/>
              <a:t>(#3) Improve Mining Incentives (</a:t>
            </a:r>
            <a:r>
              <a:rPr lang="en-US" dirty="0" err="1"/>
              <a:t>Bip</a:t>
            </a:r>
            <a:r>
              <a:rPr lang="en-US" dirty="0"/>
              <a:t> 301)</a:t>
            </a:r>
          </a:p>
        </p:txBody>
      </p:sp>
      <p:sp>
        <p:nvSpPr>
          <p:cNvPr id="5" name="Slide Number Placeholder 4">
            <a:extLst>
              <a:ext uri="{FF2B5EF4-FFF2-40B4-BE49-F238E27FC236}">
                <a16:creationId xmlns:a16="http://schemas.microsoft.com/office/drawing/2014/main" id="{CE6ADE29-EE33-41D7-90FB-E6EF0FA9BD46}"/>
              </a:ext>
            </a:extLst>
          </p:cNvPr>
          <p:cNvSpPr>
            <a:spLocks noGrp="1"/>
          </p:cNvSpPr>
          <p:nvPr>
            <p:ph type="sldNum" sz="quarter" idx="12"/>
          </p:nvPr>
        </p:nvSpPr>
        <p:spPr/>
        <p:txBody>
          <a:bodyPr/>
          <a:lstStyle/>
          <a:p>
            <a:fld id="{64A73B7B-B545-4723-8D44-5CC401310D8B}" type="slidenum">
              <a:rPr lang="en-US" smtClean="0"/>
              <a:t>16</a:t>
            </a:fld>
            <a:endParaRPr lang="en-US" dirty="0"/>
          </a:p>
        </p:txBody>
      </p:sp>
      <p:sp>
        <p:nvSpPr>
          <p:cNvPr id="19" name="TextBox 18">
            <a:extLst>
              <a:ext uri="{FF2B5EF4-FFF2-40B4-BE49-F238E27FC236}">
                <a16:creationId xmlns:a16="http://schemas.microsoft.com/office/drawing/2014/main" id="{EC306D9C-7264-4501-B27F-6F683FC70AA0}"/>
              </a:ext>
            </a:extLst>
          </p:cNvPr>
          <p:cNvSpPr txBox="1"/>
          <p:nvPr/>
        </p:nvSpPr>
        <p:spPr>
          <a:xfrm>
            <a:off x="154379" y="1077634"/>
            <a:ext cx="6430806" cy="830997"/>
          </a:xfrm>
          <a:prstGeom prst="rect">
            <a:avLst/>
          </a:prstGeom>
          <a:noFill/>
        </p:spPr>
        <p:txBody>
          <a:bodyPr wrap="square">
            <a:spAutoFit/>
          </a:bodyPr>
          <a:lstStyle/>
          <a:p>
            <a:pPr marL="342900" indent="-342900">
              <a:buFont typeface="Arial" panose="020B0604020202020204" pitchFamily="34" charset="0"/>
              <a:buChar char="•"/>
            </a:pPr>
            <a:r>
              <a:rPr lang="en-US" sz="2400" dirty="0"/>
              <a:t>Get all of the fees, on all of the chains!</a:t>
            </a:r>
          </a:p>
          <a:p>
            <a:pPr marL="342900" indent="-342900">
              <a:buFont typeface="Arial" panose="020B0604020202020204" pitchFamily="34" charset="0"/>
              <a:buChar char="•"/>
            </a:pPr>
            <a:r>
              <a:rPr lang="en-US" sz="2400" dirty="0"/>
              <a:t>Miners can ignore Sidechain / Altcoin software.</a:t>
            </a:r>
          </a:p>
        </p:txBody>
      </p:sp>
      <p:sp>
        <p:nvSpPr>
          <p:cNvPr id="20" name="Footer Placeholder 4">
            <a:extLst>
              <a:ext uri="{FF2B5EF4-FFF2-40B4-BE49-F238E27FC236}">
                <a16:creationId xmlns:a16="http://schemas.microsoft.com/office/drawing/2014/main" id="{5B27CDF5-9A3A-46E9-9192-EEEC9A4476FB}"/>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6" name="TextBox 5">
            <a:extLst>
              <a:ext uri="{FF2B5EF4-FFF2-40B4-BE49-F238E27FC236}">
                <a16:creationId xmlns:a16="http://schemas.microsoft.com/office/drawing/2014/main" id="{B641CA9C-1CDA-49F1-A222-BAE621AB499F}"/>
              </a:ext>
            </a:extLst>
          </p:cNvPr>
          <p:cNvSpPr txBox="1"/>
          <p:nvPr/>
        </p:nvSpPr>
        <p:spPr>
          <a:xfrm>
            <a:off x="6947105" y="5900790"/>
            <a:ext cx="4796287" cy="369332"/>
          </a:xfrm>
          <a:prstGeom prst="rect">
            <a:avLst/>
          </a:prstGeom>
          <a:noFill/>
        </p:spPr>
        <p:txBody>
          <a:bodyPr wrap="square" rtlCol="0">
            <a:spAutoFit/>
          </a:bodyPr>
          <a:lstStyle/>
          <a:p>
            <a:r>
              <a:rPr lang="en-US" dirty="0"/>
              <a:t>Taken from </a:t>
            </a:r>
            <a:r>
              <a:rPr lang="en-US" dirty="0">
                <a:hlinkClick r:id="rId3"/>
              </a:rPr>
              <a:t>https://cryptofees.info/</a:t>
            </a:r>
            <a:r>
              <a:rPr lang="en-US" dirty="0"/>
              <a:t> this morning.</a:t>
            </a:r>
          </a:p>
        </p:txBody>
      </p:sp>
      <p:pic>
        <p:nvPicPr>
          <p:cNvPr id="8" name="Picture 7">
            <a:extLst>
              <a:ext uri="{FF2B5EF4-FFF2-40B4-BE49-F238E27FC236}">
                <a16:creationId xmlns:a16="http://schemas.microsoft.com/office/drawing/2014/main" id="{7DF478C0-71C0-4379-8158-AAB3CD27CA03}"/>
              </a:ext>
            </a:extLst>
          </p:cNvPr>
          <p:cNvPicPr>
            <a:picLocks noChangeAspect="1"/>
          </p:cNvPicPr>
          <p:nvPr/>
        </p:nvPicPr>
        <p:blipFill>
          <a:blip r:embed="rId4"/>
          <a:stretch>
            <a:fillRect/>
          </a:stretch>
        </p:blipFill>
        <p:spPr>
          <a:xfrm>
            <a:off x="6785154" y="1310167"/>
            <a:ext cx="5094787" cy="4527123"/>
          </a:xfrm>
          <a:prstGeom prst="rect">
            <a:avLst/>
          </a:prstGeom>
          <a:ln>
            <a:no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59E2C41D-B96C-4220-BEED-07A1697DE388}"/>
              </a:ext>
            </a:extLst>
          </p:cNvPr>
          <p:cNvSpPr/>
          <p:nvPr/>
        </p:nvSpPr>
        <p:spPr>
          <a:xfrm>
            <a:off x="10366989" y="5955395"/>
            <a:ext cx="1563647" cy="2870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June 4, 2021</a:t>
            </a:r>
          </a:p>
        </p:txBody>
      </p:sp>
      <p:pic>
        <p:nvPicPr>
          <p:cNvPr id="10" name="Picture 9">
            <a:extLst>
              <a:ext uri="{FF2B5EF4-FFF2-40B4-BE49-F238E27FC236}">
                <a16:creationId xmlns:a16="http://schemas.microsoft.com/office/drawing/2014/main" id="{383BF93D-C48F-4204-8FA0-337B61D6DBD7}"/>
              </a:ext>
            </a:extLst>
          </p:cNvPr>
          <p:cNvPicPr>
            <a:picLocks noChangeAspect="1"/>
          </p:cNvPicPr>
          <p:nvPr/>
        </p:nvPicPr>
        <p:blipFill>
          <a:blip r:embed="rId5"/>
          <a:stretch>
            <a:fillRect/>
          </a:stretch>
        </p:blipFill>
        <p:spPr>
          <a:xfrm>
            <a:off x="269082" y="2290404"/>
            <a:ext cx="6835652" cy="3502009"/>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E698BA1A-D60D-44B9-B903-452F4E3846C6}"/>
              </a:ext>
            </a:extLst>
          </p:cNvPr>
          <p:cNvPicPr>
            <a:picLocks noChangeAspect="1"/>
          </p:cNvPicPr>
          <p:nvPr/>
        </p:nvPicPr>
        <p:blipFill>
          <a:blip r:embed="rId6"/>
          <a:stretch>
            <a:fillRect/>
          </a:stretch>
        </p:blipFill>
        <p:spPr>
          <a:xfrm>
            <a:off x="154379" y="6038774"/>
            <a:ext cx="5010150" cy="704850"/>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47810BBA-1E7E-4EE6-8707-D030A8F49604}"/>
              </a:ext>
            </a:extLst>
          </p:cNvPr>
          <p:cNvPicPr>
            <a:picLocks noChangeAspect="1"/>
          </p:cNvPicPr>
          <p:nvPr/>
        </p:nvPicPr>
        <p:blipFill>
          <a:blip r:embed="rId7"/>
          <a:stretch>
            <a:fillRect/>
          </a:stretch>
        </p:blipFill>
        <p:spPr>
          <a:xfrm>
            <a:off x="5816373" y="5694755"/>
            <a:ext cx="5133975" cy="10953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642581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78172-238F-4EE5-BF4B-EBF9B9152957}"/>
              </a:ext>
            </a:extLst>
          </p:cNvPr>
          <p:cNvSpPr>
            <a:spLocks noGrp="1"/>
          </p:cNvSpPr>
          <p:nvPr>
            <p:ph type="title"/>
          </p:nvPr>
        </p:nvSpPr>
        <p:spPr/>
        <p:txBody>
          <a:bodyPr/>
          <a:lstStyle/>
          <a:p>
            <a:r>
              <a:rPr lang="en-US" dirty="0"/>
              <a:t>(#3) Improve Mining Incentives (</a:t>
            </a:r>
            <a:r>
              <a:rPr lang="en-US" dirty="0" err="1"/>
              <a:t>Bip</a:t>
            </a:r>
            <a:r>
              <a:rPr lang="en-US" dirty="0"/>
              <a:t> 301)</a:t>
            </a:r>
          </a:p>
        </p:txBody>
      </p:sp>
      <p:sp>
        <p:nvSpPr>
          <p:cNvPr id="5" name="Slide Number Placeholder 4">
            <a:extLst>
              <a:ext uri="{FF2B5EF4-FFF2-40B4-BE49-F238E27FC236}">
                <a16:creationId xmlns:a16="http://schemas.microsoft.com/office/drawing/2014/main" id="{CE6ADE29-EE33-41D7-90FB-E6EF0FA9BD46}"/>
              </a:ext>
            </a:extLst>
          </p:cNvPr>
          <p:cNvSpPr>
            <a:spLocks noGrp="1"/>
          </p:cNvSpPr>
          <p:nvPr>
            <p:ph type="sldNum" sz="quarter" idx="12"/>
          </p:nvPr>
        </p:nvSpPr>
        <p:spPr/>
        <p:txBody>
          <a:bodyPr/>
          <a:lstStyle/>
          <a:p>
            <a:fld id="{64A73B7B-B545-4723-8D44-5CC401310D8B}" type="slidenum">
              <a:rPr lang="en-US" smtClean="0"/>
              <a:t>17</a:t>
            </a:fld>
            <a:endParaRPr lang="en-US" dirty="0"/>
          </a:p>
        </p:txBody>
      </p:sp>
      <p:sp>
        <p:nvSpPr>
          <p:cNvPr id="19" name="TextBox 18">
            <a:extLst>
              <a:ext uri="{FF2B5EF4-FFF2-40B4-BE49-F238E27FC236}">
                <a16:creationId xmlns:a16="http://schemas.microsoft.com/office/drawing/2014/main" id="{EC306D9C-7264-4501-B27F-6F683FC70AA0}"/>
              </a:ext>
            </a:extLst>
          </p:cNvPr>
          <p:cNvSpPr txBox="1"/>
          <p:nvPr/>
        </p:nvSpPr>
        <p:spPr>
          <a:xfrm>
            <a:off x="154379" y="1077634"/>
            <a:ext cx="6430806" cy="830997"/>
          </a:xfrm>
          <a:prstGeom prst="rect">
            <a:avLst/>
          </a:prstGeom>
          <a:noFill/>
        </p:spPr>
        <p:txBody>
          <a:bodyPr wrap="square">
            <a:spAutoFit/>
          </a:bodyPr>
          <a:lstStyle/>
          <a:p>
            <a:pPr marL="342900" indent="-342900">
              <a:buFont typeface="Arial" panose="020B0604020202020204" pitchFamily="34" charset="0"/>
              <a:buChar char="•"/>
            </a:pPr>
            <a:r>
              <a:rPr lang="en-US" sz="2400" dirty="0"/>
              <a:t>Get all of the fees, on all of the chains!</a:t>
            </a:r>
          </a:p>
          <a:p>
            <a:pPr marL="342900" indent="-342900">
              <a:buFont typeface="Arial" panose="020B0604020202020204" pitchFamily="34" charset="0"/>
              <a:buChar char="•"/>
            </a:pPr>
            <a:r>
              <a:rPr lang="en-US" sz="2400" dirty="0"/>
              <a:t>Miners can ignore Sidechain / Altcoin software.</a:t>
            </a:r>
          </a:p>
        </p:txBody>
      </p:sp>
      <p:sp>
        <p:nvSpPr>
          <p:cNvPr id="20" name="Footer Placeholder 4">
            <a:extLst>
              <a:ext uri="{FF2B5EF4-FFF2-40B4-BE49-F238E27FC236}">
                <a16:creationId xmlns:a16="http://schemas.microsoft.com/office/drawing/2014/main" id="{5B27CDF5-9A3A-46E9-9192-EEEC9A4476FB}"/>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6" name="TextBox 5">
            <a:extLst>
              <a:ext uri="{FF2B5EF4-FFF2-40B4-BE49-F238E27FC236}">
                <a16:creationId xmlns:a16="http://schemas.microsoft.com/office/drawing/2014/main" id="{B641CA9C-1CDA-49F1-A222-BAE621AB499F}"/>
              </a:ext>
            </a:extLst>
          </p:cNvPr>
          <p:cNvSpPr txBox="1"/>
          <p:nvPr/>
        </p:nvSpPr>
        <p:spPr>
          <a:xfrm>
            <a:off x="6947105" y="5900790"/>
            <a:ext cx="4796287" cy="369332"/>
          </a:xfrm>
          <a:prstGeom prst="rect">
            <a:avLst/>
          </a:prstGeom>
          <a:noFill/>
        </p:spPr>
        <p:txBody>
          <a:bodyPr wrap="square" rtlCol="0">
            <a:spAutoFit/>
          </a:bodyPr>
          <a:lstStyle/>
          <a:p>
            <a:r>
              <a:rPr lang="en-US" dirty="0"/>
              <a:t>Taken from </a:t>
            </a:r>
            <a:r>
              <a:rPr lang="en-US" dirty="0">
                <a:hlinkClick r:id="rId3"/>
              </a:rPr>
              <a:t>https://cryptofees.info/</a:t>
            </a:r>
            <a:r>
              <a:rPr lang="en-US" dirty="0"/>
              <a:t> this morning.</a:t>
            </a:r>
          </a:p>
        </p:txBody>
      </p:sp>
      <p:pic>
        <p:nvPicPr>
          <p:cNvPr id="8" name="Picture 7">
            <a:extLst>
              <a:ext uri="{FF2B5EF4-FFF2-40B4-BE49-F238E27FC236}">
                <a16:creationId xmlns:a16="http://schemas.microsoft.com/office/drawing/2014/main" id="{7DF478C0-71C0-4379-8158-AAB3CD27CA03}"/>
              </a:ext>
            </a:extLst>
          </p:cNvPr>
          <p:cNvPicPr>
            <a:picLocks noChangeAspect="1"/>
          </p:cNvPicPr>
          <p:nvPr/>
        </p:nvPicPr>
        <p:blipFill>
          <a:blip r:embed="rId4"/>
          <a:stretch>
            <a:fillRect/>
          </a:stretch>
        </p:blipFill>
        <p:spPr>
          <a:xfrm>
            <a:off x="6785154" y="1310167"/>
            <a:ext cx="5094787" cy="4527123"/>
          </a:xfrm>
          <a:prstGeom prst="rect">
            <a:avLst/>
          </a:prstGeom>
          <a:ln>
            <a:no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59E2C41D-B96C-4220-BEED-07A1697DE388}"/>
              </a:ext>
            </a:extLst>
          </p:cNvPr>
          <p:cNvSpPr/>
          <p:nvPr/>
        </p:nvSpPr>
        <p:spPr>
          <a:xfrm>
            <a:off x="10366989" y="5955395"/>
            <a:ext cx="1563647" cy="2870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June 4, 2021</a:t>
            </a:r>
          </a:p>
        </p:txBody>
      </p:sp>
      <p:pic>
        <p:nvPicPr>
          <p:cNvPr id="10" name="Picture 9">
            <a:extLst>
              <a:ext uri="{FF2B5EF4-FFF2-40B4-BE49-F238E27FC236}">
                <a16:creationId xmlns:a16="http://schemas.microsoft.com/office/drawing/2014/main" id="{383BF93D-C48F-4204-8FA0-337B61D6DBD7}"/>
              </a:ext>
            </a:extLst>
          </p:cNvPr>
          <p:cNvPicPr>
            <a:picLocks noChangeAspect="1"/>
          </p:cNvPicPr>
          <p:nvPr/>
        </p:nvPicPr>
        <p:blipFill>
          <a:blip r:embed="rId5"/>
          <a:stretch>
            <a:fillRect/>
          </a:stretch>
        </p:blipFill>
        <p:spPr>
          <a:xfrm>
            <a:off x="269082" y="2290404"/>
            <a:ext cx="6835652" cy="3502009"/>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41DA8566-5CD2-46E1-A755-AAA7CF2F0AD1}"/>
              </a:ext>
            </a:extLst>
          </p:cNvPr>
          <p:cNvSpPr/>
          <p:nvPr/>
        </p:nvSpPr>
        <p:spPr>
          <a:xfrm>
            <a:off x="269082" y="3180701"/>
            <a:ext cx="3846983" cy="49659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D15CD45-4770-43C8-8551-E04C69048D40}"/>
              </a:ext>
            </a:extLst>
          </p:cNvPr>
          <p:cNvSpPr/>
          <p:nvPr/>
        </p:nvSpPr>
        <p:spPr>
          <a:xfrm>
            <a:off x="154379" y="5282119"/>
            <a:ext cx="4116065" cy="3651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9CE9A5F-44C0-4A77-B84C-BF1C6E371761}"/>
              </a:ext>
            </a:extLst>
          </p:cNvPr>
          <p:cNvPicPr>
            <a:picLocks noChangeAspect="1"/>
          </p:cNvPicPr>
          <p:nvPr/>
        </p:nvPicPr>
        <p:blipFill>
          <a:blip r:embed="rId6"/>
          <a:stretch>
            <a:fillRect/>
          </a:stretch>
        </p:blipFill>
        <p:spPr>
          <a:xfrm>
            <a:off x="154379" y="6038774"/>
            <a:ext cx="5010150" cy="704850"/>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DFCE0664-DAB1-403D-A822-32666B16A39F}"/>
              </a:ext>
            </a:extLst>
          </p:cNvPr>
          <p:cNvPicPr>
            <a:picLocks noChangeAspect="1"/>
          </p:cNvPicPr>
          <p:nvPr/>
        </p:nvPicPr>
        <p:blipFill>
          <a:blip r:embed="rId7"/>
          <a:stretch>
            <a:fillRect/>
          </a:stretch>
        </p:blipFill>
        <p:spPr>
          <a:xfrm>
            <a:off x="5816373" y="5694755"/>
            <a:ext cx="5133975" cy="10953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943319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2C7965F2-A659-49ED-8238-405F920F0AB3}"/>
              </a:ext>
            </a:extLst>
          </p:cNvPr>
          <p:cNvPicPr>
            <a:picLocks noChangeAspect="1"/>
          </p:cNvPicPr>
          <p:nvPr/>
        </p:nvPicPr>
        <p:blipFill>
          <a:blip r:embed="rId3"/>
          <a:stretch>
            <a:fillRect/>
          </a:stretch>
        </p:blipFill>
        <p:spPr>
          <a:xfrm>
            <a:off x="269082" y="2290404"/>
            <a:ext cx="6835652" cy="3502009"/>
          </a:xfrm>
          <a:prstGeom prst="rect">
            <a:avLst/>
          </a:prstGeom>
          <a:ln>
            <a:noFill/>
          </a:ln>
          <a:effectLst>
            <a:outerShdw blurRad="292100" dist="139700" dir="2700000" algn="tl" rotWithShape="0">
              <a:srgbClr val="333333">
                <a:alpha val="65000"/>
              </a:srgbClr>
            </a:outerShdw>
          </a:effectLst>
        </p:spPr>
      </p:pic>
      <p:sp>
        <p:nvSpPr>
          <p:cNvPr id="33" name="Rectangle 32">
            <a:extLst>
              <a:ext uri="{FF2B5EF4-FFF2-40B4-BE49-F238E27FC236}">
                <a16:creationId xmlns:a16="http://schemas.microsoft.com/office/drawing/2014/main" id="{D5F4CA59-61B0-4DB5-8FE0-EA8BA0253848}"/>
              </a:ext>
            </a:extLst>
          </p:cNvPr>
          <p:cNvSpPr/>
          <p:nvPr/>
        </p:nvSpPr>
        <p:spPr>
          <a:xfrm>
            <a:off x="269082" y="3180701"/>
            <a:ext cx="3846983" cy="49659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BC2FFA8-B9B8-4B2F-80B2-10DDEC3933B0}"/>
              </a:ext>
            </a:extLst>
          </p:cNvPr>
          <p:cNvSpPr/>
          <p:nvPr/>
        </p:nvSpPr>
        <p:spPr>
          <a:xfrm>
            <a:off x="154379" y="5282119"/>
            <a:ext cx="4116065" cy="3651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DE6A5BE-4618-40CA-A357-06B903083225}"/>
              </a:ext>
            </a:extLst>
          </p:cNvPr>
          <p:cNvSpPr txBox="1"/>
          <p:nvPr/>
        </p:nvSpPr>
        <p:spPr>
          <a:xfrm>
            <a:off x="154379" y="1077634"/>
            <a:ext cx="6430806" cy="830997"/>
          </a:xfrm>
          <a:prstGeom prst="rect">
            <a:avLst/>
          </a:prstGeom>
          <a:noFill/>
        </p:spPr>
        <p:txBody>
          <a:bodyPr wrap="square">
            <a:spAutoFit/>
          </a:bodyPr>
          <a:lstStyle/>
          <a:p>
            <a:pPr marL="342900" indent="-342900">
              <a:buFont typeface="Arial" panose="020B0604020202020204" pitchFamily="34" charset="0"/>
              <a:buChar char="•"/>
            </a:pPr>
            <a:r>
              <a:rPr lang="en-US" sz="2400" dirty="0"/>
              <a:t>Get all of the fees, on all of the chains!</a:t>
            </a:r>
          </a:p>
          <a:p>
            <a:pPr marL="342900" indent="-342900">
              <a:buFont typeface="Arial" panose="020B0604020202020204" pitchFamily="34" charset="0"/>
              <a:buChar char="•"/>
            </a:pPr>
            <a:r>
              <a:rPr lang="en-US" sz="2400" dirty="0"/>
              <a:t>Miners can ignore Sidechain / Altcoin software.</a:t>
            </a:r>
          </a:p>
        </p:txBody>
      </p:sp>
      <p:sp>
        <p:nvSpPr>
          <p:cNvPr id="2" name="Title 1">
            <a:extLst>
              <a:ext uri="{FF2B5EF4-FFF2-40B4-BE49-F238E27FC236}">
                <a16:creationId xmlns:a16="http://schemas.microsoft.com/office/drawing/2014/main" id="{DC178172-238F-4EE5-BF4B-EBF9B9152957}"/>
              </a:ext>
            </a:extLst>
          </p:cNvPr>
          <p:cNvSpPr>
            <a:spLocks noGrp="1"/>
          </p:cNvSpPr>
          <p:nvPr>
            <p:ph type="title"/>
          </p:nvPr>
        </p:nvSpPr>
        <p:spPr/>
        <p:txBody>
          <a:bodyPr/>
          <a:lstStyle/>
          <a:p>
            <a:r>
              <a:rPr lang="en-US" dirty="0"/>
              <a:t>(#3) Improve Mining Incentives (</a:t>
            </a:r>
            <a:r>
              <a:rPr lang="en-US" dirty="0" err="1"/>
              <a:t>Bip</a:t>
            </a:r>
            <a:r>
              <a:rPr lang="en-US" dirty="0"/>
              <a:t> 301)</a:t>
            </a:r>
          </a:p>
        </p:txBody>
      </p:sp>
      <p:sp>
        <p:nvSpPr>
          <p:cNvPr id="5" name="Slide Number Placeholder 4">
            <a:extLst>
              <a:ext uri="{FF2B5EF4-FFF2-40B4-BE49-F238E27FC236}">
                <a16:creationId xmlns:a16="http://schemas.microsoft.com/office/drawing/2014/main" id="{CE6ADE29-EE33-41D7-90FB-E6EF0FA9BD46}"/>
              </a:ext>
            </a:extLst>
          </p:cNvPr>
          <p:cNvSpPr>
            <a:spLocks noGrp="1"/>
          </p:cNvSpPr>
          <p:nvPr>
            <p:ph type="sldNum" sz="quarter" idx="12"/>
          </p:nvPr>
        </p:nvSpPr>
        <p:spPr/>
        <p:txBody>
          <a:bodyPr/>
          <a:lstStyle/>
          <a:p>
            <a:fld id="{64A73B7B-B545-4723-8D44-5CC401310D8B}" type="slidenum">
              <a:rPr lang="en-US" smtClean="0"/>
              <a:t>18</a:t>
            </a:fld>
            <a:endParaRPr lang="en-US" dirty="0"/>
          </a:p>
        </p:txBody>
      </p:sp>
      <p:sp>
        <p:nvSpPr>
          <p:cNvPr id="20" name="Footer Placeholder 4">
            <a:extLst>
              <a:ext uri="{FF2B5EF4-FFF2-40B4-BE49-F238E27FC236}">
                <a16:creationId xmlns:a16="http://schemas.microsoft.com/office/drawing/2014/main" id="{5B27CDF5-9A3A-46E9-9192-EEEC9A4476FB}"/>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6" name="TextBox 5">
            <a:extLst>
              <a:ext uri="{FF2B5EF4-FFF2-40B4-BE49-F238E27FC236}">
                <a16:creationId xmlns:a16="http://schemas.microsoft.com/office/drawing/2014/main" id="{B641CA9C-1CDA-49F1-A222-BAE621AB499F}"/>
              </a:ext>
            </a:extLst>
          </p:cNvPr>
          <p:cNvSpPr txBox="1"/>
          <p:nvPr/>
        </p:nvSpPr>
        <p:spPr>
          <a:xfrm>
            <a:off x="6947105" y="5900790"/>
            <a:ext cx="4796287" cy="369332"/>
          </a:xfrm>
          <a:prstGeom prst="rect">
            <a:avLst/>
          </a:prstGeom>
          <a:noFill/>
        </p:spPr>
        <p:txBody>
          <a:bodyPr wrap="square" rtlCol="0">
            <a:spAutoFit/>
          </a:bodyPr>
          <a:lstStyle/>
          <a:p>
            <a:r>
              <a:rPr lang="en-US" dirty="0"/>
              <a:t>Taken from </a:t>
            </a:r>
            <a:r>
              <a:rPr lang="en-US" dirty="0">
                <a:hlinkClick r:id="rId4"/>
              </a:rPr>
              <a:t>https://cryptofees.info/</a:t>
            </a:r>
            <a:r>
              <a:rPr lang="en-US" dirty="0"/>
              <a:t> this morning.</a:t>
            </a:r>
          </a:p>
        </p:txBody>
      </p:sp>
      <p:pic>
        <p:nvPicPr>
          <p:cNvPr id="8" name="Picture 7">
            <a:extLst>
              <a:ext uri="{FF2B5EF4-FFF2-40B4-BE49-F238E27FC236}">
                <a16:creationId xmlns:a16="http://schemas.microsoft.com/office/drawing/2014/main" id="{7DF478C0-71C0-4379-8158-AAB3CD27CA03}"/>
              </a:ext>
            </a:extLst>
          </p:cNvPr>
          <p:cNvPicPr>
            <a:picLocks noChangeAspect="1"/>
          </p:cNvPicPr>
          <p:nvPr/>
        </p:nvPicPr>
        <p:blipFill>
          <a:blip r:embed="rId5"/>
          <a:stretch>
            <a:fillRect/>
          </a:stretch>
        </p:blipFill>
        <p:spPr>
          <a:xfrm>
            <a:off x="6785154" y="1300439"/>
            <a:ext cx="5094787" cy="4527123"/>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899AC865-8C89-42ED-B0A2-63D148A1E88D}"/>
              </a:ext>
            </a:extLst>
          </p:cNvPr>
          <p:cNvPicPr>
            <a:picLocks noChangeAspect="1"/>
          </p:cNvPicPr>
          <p:nvPr/>
        </p:nvPicPr>
        <p:blipFill>
          <a:blip r:embed="rId6"/>
          <a:stretch>
            <a:fillRect/>
          </a:stretch>
        </p:blipFill>
        <p:spPr>
          <a:xfrm>
            <a:off x="1728071" y="1374202"/>
            <a:ext cx="5140246" cy="4711254"/>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6E6E7248-30E4-4C81-B42B-81CF13854C79}"/>
              </a:ext>
            </a:extLst>
          </p:cNvPr>
          <p:cNvSpPr/>
          <p:nvPr/>
        </p:nvSpPr>
        <p:spPr>
          <a:xfrm>
            <a:off x="10366989" y="5955395"/>
            <a:ext cx="1563647" cy="2870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June 4, 2021</a:t>
            </a:r>
          </a:p>
        </p:txBody>
      </p:sp>
      <p:sp>
        <p:nvSpPr>
          <p:cNvPr id="13" name="Rectangle 12">
            <a:extLst>
              <a:ext uri="{FF2B5EF4-FFF2-40B4-BE49-F238E27FC236}">
                <a16:creationId xmlns:a16="http://schemas.microsoft.com/office/drawing/2014/main" id="{F9B4504D-7358-469F-94F4-09F4F0E728F3}"/>
              </a:ext>
            </a:extLst>
          </p:cNvPr>
          <p:cNvSpPr/>
          <p:nvPr/>
        </p:nvSpPr>
        <p:spPr>
          <a:xfrm>
            <a:off x="3759007" y="5969738"/>
            <a:ext cx="2190455" cy="2870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November 4, 2021</a:t>
            </a:r>
          </a:p>
        </p:txBody>
      </p:sp>
      <p:cxnSp>
        <p:nvCxnSpPr>
          <p:cNvPr id="9" name="Straight Arrow Connector 8">
            <a:extLst>
              <a:ext uri="{FF2B5EF4-FFF2-40B4-BE49-F238E27FC236}">
                <a16:creationId xmlns:a16="http://schemas.microsoft.com/office/drawing/2014/main" id="{DFCB1609-C8A2-472F-8479-6D9FB83FD9D3}"/>
              </a:ext>
            </a:extLst>
          </p:cNvPr>
          <p:cNvCxnSpPr>
            <a:cxnSpLocks/>
          </p:cNvCxnSpPr>
          <p:nvPr/>
        </p:nvCxnSpPr>
        <p:spPr>
          <a:xfrm flipH="1">
            <a:off x="6585185" y="4142653"/>
            <a:ext cx="3993552" cy="1180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7DAF596-5D9F-4CD3-9CBD-98040AFAE9E0}"/>
              </a:ext>
            </a:extLst>
          </p:cNvPr>
          <p:cNvCxnSpPr>
            <a:cxnSpLocks/>
          </p:cNvCxnSpPr>
          <p:nvPr/>
        </p:nvCxnSpPr>
        <p:spPr>
          <a:xfrm flipH="1">
            <a:off x="6585185" y="3332620"/>
            <a:ext cx="3993552" cy="14352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6DAB8386-2025-49C8-A2F4-C21D8CF335E7}"/>
              </a:ext>
            </a:extLst>
          </p:cNvPr>
          <p:cNvSpPr/>
          <p:nvPr/>
        </p:nvSpPr>
        <p:spPr>
          <a:xfrm>
            <a:off x="4568343" y="3266917"/>
            <a:ext cx="953310" cy="28704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+846%</a:t>
            </a:r>
          </a:p>
        </p:txBody>
      </p:sp>
      <p:sp>
        <p:nvSpPr>
          <p:cNvPr id="25" name="Rectangle: Rounded Corners 24">
            <a:extLst>
              <a:ext uri="{FF2B5EF4-FFF2-40B4-BE49-F238E27FC236}">
                <a16:creationId xmlns:a16="http://schemas.microsoft.com/office/drawing/2014/main" id="{C7C9DD5C-2F55-4028-916C-17B53B9AC88D}"/>
              </a:ext>
            </a:extLst>
          </p:cNvPr>
          <p:cNvSpPr/>
          <p:nvPr/>
        </p:nvSpPr>
        <p:spPr>
          <a:xfrm>
            <a:off x="4568343" y="3703484"/>
            <a:ext cx="953310" cy="28704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+216%</a:t>
            </a:r>
          </a:p>
        </p:txBody>
      </p:sp>
      <p:sp>
        <p:nvSpPr>
          <p:cNvPr id="26" name="Rectangle: Rounded Corners 25">
            <a:extLst>
              <a:ext uri="{FF2B5EF4-FFF2-40B4-BE49-F238E27FC236}">
                <a16:creationId xmlns:a16="http://schemas.microsoft.com/office/drawing/2014/main" id="{6C68AA74-4D20-4FDB-94F0-C3BD73B6733E}"/>
              </a:ext>
            </a:extLst>
          </p:cNvPr>
          <p:cNvSpPr/>
          <p:nvPr/>
        </p:nvSpPr>
        <p:spPr>
          <a:xfrm>
            <a:off x="4568343" y="4127427"/>
            <a:ext cx="953310" cy="287049"/>
          </a:xfrm>
          <a:prstGeom prst="roundRect">
            <a:avLst/>
          </a:prstGeom>
          <a:solidFill>
            <a:srgbClr val="FF00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-52%</a:t>
            </a:r>
          </a:p>
        </p:txBody>
      </p:sp>
      <p:cxnSp>
        <p:nvCxnSpPr>
          <p:cNvPr id="27" name="Straight Arrow Connector 26">
            <a:extLst>
              <a:ext uri="{FF2B5EF4-FFF2-40B4-BE49-F238E27FC236}">
                <a16:creationId xmlns:a16="http://schemas.microsoft.com/office/drawing/2014/main" id="{19516070-ABAE-4540-9A33-80416E2FFD99}"/>
              </a:ext>
            </a:extLst>
          </p:cNvPr>
          <p:cNvCxnSpPr>
            <a:cxnSpLocks/>
          </p:cNvCxnSpPr>
          <p:nvPr/>
        </p:nvCxnSpPr>
        <p:spPr>
          <a:xfrm flipH="1">
            <a:off x="6585184" y="3737636"/>
            <a:ext cx="3993552" cy="14352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90911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77B1E-BB52-40CB-91CA-6B9416FF31E5}"/>
              </a:ext>
            </a:extLst>
          </p:cNvPr>
          <p:cNvSpPr>
            <a:spLocks noGrp="1"/>
          </p:cNvSpPr>
          <p:nvPr>
            <p:ph type="title"/>
          </p:nvPr>
        </p:nvSpPr>
        <p:spPr>
          <a:xfrm>
            <a:off x="596900" y="200025"/>
            <a:ext cx="10756900" cy="1031875"/>
          </a:xfrm>
        </p:spPr>
        <p:txBody>
          <a:bodyPr>
            <a:normAutofit/>
          </a:bodyPr>
          <a:lstStyle/>
          <a:p>
            <a:pPr algn="ctr"/>
            <a:r>
              <a:rPr lang="en-US" sz="5400" dirty="0"/>
              <a:t>Outline</a:t>
            </a:r>
          </a:p>
        </p:txBody>
      </p:sp>
      <p:sp>
        <p:nvSpPr>
          <p:cNvPr id="3" name="Content Placeholder 2">
            <a:extLst>
              <a:ext uri="{FF2B5EF4-FFF2-40B4-BE49-F238E27FC236}">
                <a16:creationId xmlns:a16="http://schemas.microsoft.com/office/drawing/2014/main" id="{6BE8B086-CA38-4458-B916-14BEB0C4E1FC}"/>
              </a:ext>
            </a:extLst>
          </p:cNvPr>
          <p:cNvSpPr>
            <a:spLocks noGrp="1"/>
          </p:cNvSpPr>
          <p:nvPr>
            <p:ph idx="1"/>
          </p:nvPr>
        </p:nvSpPr>
        <p:spPr>
          <a:xfrm>
            <a:off x="672244" y="1712989"/>
            <a:ext cx="10515600" cy="3786111"/>
          </a:xfrm>
        </p:spPr>
        <p:txBody>
          <a:bodyPr>
            <a:normAutofit/>
          </a:bodyPr>
          <a:lstStyle/>
          <a:p>
            <a:r>
              <a:rPr lang="en-US" sz="3600" dirty="0"/>
              <a:t>Title / Summary (2)</a:t>
            </a:r>
          </a:p>
          <a:p>
            <a:r>
              <a:rPr lang="en-US" sz="3600" dirty="0"/>
              <a:t>Bip300 -- Goal, Three Aspects (16)</a:t>
            </a:r>
          </a:p>
          <a:p>
            <a:r>
              <a:rPr lang="en-US" sz="3600" dirty="0"/>
              <a:t>Outline (1)  -- </a:t>
            </a:r>
            <a:r>
              <a:rPr lang="en-US" sz="3600" i="1" u="sng" dirty="0"/>
              <a:t>YOU ARE HERE</a:t>
            </a:r>
          </a:p>
          <a:p>
            <a:r>
              <a:rPr lang="en-US" sz="3600" dirty="0"/>
              <a:t>Altcoins We Should Copy (15)</a:t>
            </a:r>
          </a:p>
          <a:p>
            <a:r>
              <a:rPr lang="en-US" sz="3600" dirty="0"/>
              <a:t>The Supposed “Drawbacks” of Bip300 (2)</a:t>
            </a:r>
          </a:p>
          <a:p>
            <a:r>
              <a:rPr lang="en-US" sz="3600" dirty="0"/>
              <a:t>Ending (1)</a:t>
            </a:r>
          </a:p>
        </p:txBody>
      </p:sp>
      <p:sp>
        <p:nvSpPr>
          <p:cNvPr id="4" name="Slide Number Placeholder 3">
            <a:extLst>
              <a:ext uri="{FF2B5EF4-FFF2-40B4-BE49-F238E27FC236}">
                <a16:creationId xmlns:a16="http://schemas.microsoft.com/office/drawing/2014/main" id="{7863EDC2-1E14-4582-A229-5F36F2D3FE3A}"/>
              </a:ext>
            </a:extLst>
          </p:cNvPr>
          <p:cNvSpPr>
            <a:spLocks noGrp="1"/>
          </p:cNvSpPr>
          <p:nvPr>
            <p:ph type="sldNum" sz="quarter" idx="12"/>
          </p:nvPr>
        </p:nvSpPr>
        <p:spPr/>
        <p:txBody>
          <a:bodyPr/>
          <a:lstStyle/>
          <a:p>
            <a:fld id="{64A73B7B-B545-4723-8D44-5CC401310D8B}" type="slidenum">
              <a:rPr lang="en-US" smtClean="0"/>
              <a:t>19</a:t>
            </a:fld>
            <a:endParaRPr lang="en-US" dirty="0"/>
          </a:p>
        </p:txBody>
      </p:sp>
      <p:sp>
        <p:nvSpPr>
          <p:cNvPr id="5" name="Footer Placeholder 4">
            <a:extLst>
              <a:ext uri="{FF2B5EF4-FFF2-40B4-BE49-F238E27FC236}">
                <a16:creationId xmlns:a16="http://schemas.microsoft.com/office/drawing/2014/main" id="{492250A8-D137-4707-A12E-EDEDBC698D48}"/>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t>www.drivechain.info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
        <p:nvSpPr>
          <p:cNvPr id="6" name="Rectangle: Rounded Corners 5">
            <a:extLst>
              <a:ext uri="{FF2B5EF4-FFF2-40B4-BE49-F238E27FC236}">
                <a16:creationId xmlns:a16="http://schemas.microsoft.com/office/drawing/2014/main" id="{E36D6A32-5D7E-49AD-B35B-5813FC422740}"/>
              </a:ext>
            </a:extLst>
          </p:cNvPr>
          <p:cNvSpPr/>
          <p:nvPr/>
        </p:nvSpPr>
        <p:spPr>
          <a:xfrm>
            <a:off x="274448" y="1384300"/>
            <a:ext cx="11079352" cy="1549400"/>
          </a:xfrm>
          <a:prstGeom prst="round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182C2C8D-CC47-4771-9CDB-F2871AB92588}"/>
              </a:ext>
            </a:extLst>
          </p:cNvPr>
          <p:cNvSpPr/>
          <p:nvPr/>
        </p:nvSpPr>
        <p:spPr>
          <a:xfrm>
            <a:off x="390368" y="3582910"/>
            <a:ext cx="11079352" cy="1916189"/>
          </a:xfrm>
          <a:prstGeom prst="round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6834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82">
            <a:extLst>
              <a:ext uri="{FF2B5EF4-FFF2-40B4-BE49-F238E27FC236}">
                <a16:creationId xmlns:a16="http://schemas.microsoft.com/office/drawing/2014/main" id="{2A165A32-FE2C-4D18-BD43-C25B33F1ABB7}"/>
              </a:ext>
            </a:extLst>
          </p:cNvPr>
          <p:cNvPicPr>
            <a:picLocks noChangeAspect="1"/>
          </p:cNvPicPr>
          <p:nvPr/>
        </p:nvPicPr>
        <p:blipFill>
          <a:blip r:embed="rId3">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879569" y="3117424"/>
            <a:ext cx="526620" cy="531485"/>
          </a:xfrm>
          <a:prstGeom prst="rect">
            <a:avLst/>
          </a:prstGeom>
        </p:spPr>
      </p:pic>
      <p:pic>
        <p:nvPicPr>
          <p:cNvPr id="82" name="Picture 81">
            <a:extLst>
              <a:ext uri="{FF2B5EF4-FFF2-40B4-BE49-F238E27FC236}">
                <a16:creationId xmlns:a16="http://schemas.microsoft.com/office/drawing/2014/main" id="{0052950D-9C76-4886-ABDA-07316B98116C}"/>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942708" y="3427982"/>
            <a:ext cx="526620" cy="531485"/>
          </a:xfrm>
          <a:prstGeom prst="rect">
            <a:avLst/>
          </a:prstGeom>
        </p:spPr>
      </p:pic>
      <p:sp>
        <p:nvSpPr>
          <p:cNvPr id="2" name="Title 1">
            <a:extLst>
              <a:ext uri="{FF2B5EF4-FFF2-40B4-BE49-F238E27FC236}">
                <a16:creationId xmlns:a16="http://schemas.microsoft.com/office/drawing/2014/main" id="{67DE7203-3E86-4CDC-ACC1-609E662A060A}"/>
              </a:ext>
            </a:extLst>
          </p:cNvPr>
          <p:cNvSpPr>
            <a:spLocks noGrp="1"/>
          </p:cNvSpPr>
          <p:nvPr>
            <p:ph type="title"/>
          </p:nvPr>
        </p:nvSpPr>
        <p:spPr/>
        <p:txBody>
          <a:bodyPr>
            <a:normAutofit fontScale="90000"/>
          </a:bodyPr>
          <a:lstStyle/>
          <a:p>
            <a:r>
              <a:rPr lang="en-US" sz="5400" dirty="0"/>
              <a:t>The Concept, in One Slide</a:t>
            </a:r>
          </a:p>
        </p:txBody>
      </p:sp>
      <p:sp>
        <p:nvSpPr>
          <p:cNvPr id="5" name="Slide Number Placeholder 4">
            <a:extLst>
              <a:ext uri="{FF2B5EF4-FFF2-40B4-BE49-F238E27FC236}">
                <a16:creationId xmlns:a16="http://schemas.microsoft.com/office/drawing/2014/main" id="{E8AC4E85-C8AA-4273-8FD4-C43D3B0D5310}"/>
              </a:ext>
            </a:extLst>
          </p:cNvPr>
          <p:cNvSpPr>
            <a:spLocks noGrp="1"/>
          </p:cNvSpPr>
          <p:nvPr>
            <p:ph type="sldNum" sz="quarter" idx="12"/>
          </p:nvPr>
        </p:nvSpPr>
        <p:spPr/>
        <p:txBody>
          <a:bodyPr/>
          <a:lstStyle/>
          <a:p>
            <a:fld id="{64A73B7B-B545-4723-8D44-5CC401310D8B}" type="slidenum">
              <a:rPr lang="en-US" smtClean="0"/>
              <a:t>2</a:t>
            </a:fld>
            <a:endParaRPr lang="en-US" dirty="0"/>
          </a:p>
        </p:txBody>
      </p:sp>
      <p:sp>
        <p:nvSpPr>
          <p:cNvPr id="8" name="Rectangle: Rounded Corners 7">
            <a:extLst>
              <a:ext uri="{FF2B5EF4-FFF2-40B4-BE49-F238E27FC236}">
                <a16:creationId xmlns:a16="http://schemas.microsoft.com/office/drawing/2014/main" id="{42EE7166-9465-4F4D-8ACB-16953ECAB1A3}"/>
              </a:ext>
            </a:extLst>
          </p:cNvPr>
          <p:cNvSpPr/>
          <p:nvPr/>
        </p:nvSpPr>
        <p:spPr>
          <a:xfrm>
            <a:off x="254861" y="1642620"/>
            <a:ext cx="5482918" cy="4632723"/>
          </a:xfrm>
          <a:prstGeom prst="roundRect">
            <a:avLst>
              <a:gd name="adj" fmla="val 12888"/>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10" name="TextBox 9">
            <a:extLst>
              <a:ext uri="{FF2B5EF4-FFF2-40B4-BE49-F238E27FC236}">
                <a16:creationId xmlns:a16="http://schemas.microsoft.com/office/drawing/2014/main" id="{ECF792EC-B01B-4508-8BFB-009D555F6B92}"/>
              </a:ext>
            </a:extLst>
          </p:cNvPr>
          <p:cNvSpPr txBox="1"/>
          <p:nvPr/>
        </p:nvSpPr>
        <p:spPr>
          <a:xfrm>
            <a:off x="725076" y="2017555"/>
            <a:ext cx="1112364" cy="461665"/>
          </a:xfrm>
          <a:prstGeom prst="rect">
            <a:avLst/>
          </a:prstGeom>
          <a:noFill/>
        </p:spPr>
        <p:txBody>
          <a:bodyPr wrap="square" rtlCol="0">
            <a:spAutoFit/>
          </a:bodyPr>
          <a:lstStyle/>
          <a:p>
            <a:pPr algn="ctr"/>
            <a:r>
              <a:rPr lang="en-US" sz="2400" b="1" dirty="0"/>
              <a:t>Bitcoin</a:t>
            </a:r>
          </a:p>
        </p:txBody>
      </p:sp>
      <p:sp>
        <p:nvSpPr>
          <p:cNvPr id="13" name="TextBox 12">
            <a:extLst>
              <a:ext uri="{FF2B5EF4-FFF2-40B4-BE49-F238E27FC236}">
                <a16:creationId xmlns:a16="http://schemas.microsoft.com/office/drawing/2014/main" id="{A9DF1CA1-F2C7-4AB5-BE17-41B594D29000}"/>
              </a:ext>
            </a:extLst>
          </p:cNvPr>
          <p:cNvSpPr txBox="1"/>
          <p:nvPr/>
        </p:nvSpPr>
        <p:spPr>
          <a:xfrm>
            <a:off x="2256709" y="2017555"/>
            <a:ext cx="1479222" cy="461665"/>
          </a:xfrm>
          <a:prstGeom prst="rect">
            <a:avLst/>
          </a:prstGeom>
          <a:noFill/>
        </p:spPr>
        <p:txBody>
          <a:bodyPr wrap="square" rtlCol="0">
            <a:spAutoFit/>
          </a:bodyPr>
          <a:lstStyle/>
          <a:p>
            <a:pPr algn="ctr"/>
            <a:r>
              <a:rPr lang="en-US" sz="2400" b="1" dirty="0"/>
              <a:t>Ethereum</a:t>
            </a:r>
          </a:p>
        </p:txBody>
      </p:sp>
      <p:sp>
        <p:nvSpPr>
          <p:cNvPr id="14" name="TextBox 13">
            <a:extLst>
              <a:ext uri="{FF2B5EF4-FFF2-40B4-BE49-F238E27FC236}">
                <a16:creationId xmlns:a16="http://schemas.microsoft.com/office/drawing/2014/main" id="{BAB1C271-48E5-4E43-AF97-29FCFE6C4E04}"/>
              </a:ext>
            </a:extLst>
          </p:cNvPr>
          <p:cNvSpPr txBox="1"/>
          <p:nvPr/>
        </p:nvSpPr>
        <p:spPr>
          <a:xfrm>
            <a:off x="3948226" y="2014704"/>
            <a:ext cx="1479222" cy="461665"/>
          </a:xfrm>
          <a:prstGeom prst="rect">
            <a:avLst/>
          </a:prstGeom>
          <a:noFill/>
        </p:spPr>
        <p:txBody>
          <a:bodyPr wrap="square" rtlCol="0">
            <a:spAutoFit/>
          </a:bodyPr>
          <a:lstStyle/>
          <a:p>
            <a:pPr algn="ctr"/>
            <a:r>
              <a:rPr lang="en-US" sz="2400" b="1" dirty="0"/>
              <a:t>Monero</a:t>
            </a:r>
          </a:p>
        </p:txBody>
      </p:sp>
      <p:pic>
        <p:nvPicPr>
          <p:cNvPr id="21" name="Picture 20">
            <a:extLst>
              <a:ext uri="{FF2B5EF4-FFF2-40B4-BE49-F238E27FC236}">
                <a16:creationId xmlns:a16="http://schemas.microsoft.com/office/drawing/2014/main" id="{A9FE2A08-F58B-4041-B364-CD58F3A18F63}"/>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722218" y="3143141"/>
            <a:ext cx="526620" cy="531485"/>
          </a:xfrm>
          <a:prstGeom prst="rect">
            <a:avLst/>
          </a:prstGeom>
        </p:spPr>
      </p:pic>
      <p:pic>
        <p:nvPicPr>
          <p:cNvPr id="25" name="Picture 24">
            <a:extLst>
              <a:ext uri="{FF2B5EF4-FFF2-40B4-BE49-F238E27FC236}">
                <a16:creationId xmlns:a16="http://schemas.microsoft.com/office/drawing/2014/main" id="{7A337654-F265-4FA9-B064-1C2D715223BA}"/>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542189" y="2988979"/>
            <a:ext cx="526620" cy="531485"/>
          </a:xfrm>
          <a:prstGeom prst="rect">
            <a:avLst/>
          </a:prstGeom>
        </p:spPr>
      </p:pic>
      <p:pic>
        <p:nvPicPr>
          <p:cNvPr id="26" name="Picture 25">
            <a:extLst>
              <a:ext uri="{FF2B5EF4-FFF2-40B4-BE49-F238E27FC236}">
                <a16:creationId xmlns:a16="http://schemas.microsoft.com/office/drawing/2014/main" id="{7BEC6F1F-F38D-4DC6-A66F-C33DC884CB67}"/>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796002" y="2653061"/>
            <a:ext cx="526620" cy="531485"/>
          </a:xfrm>
          <a:prstGeom prst="rect">
            <a:avLst/>
          </a:prstGeom>
        </p:spPr>
      </p:pic>
      <p:pic>
        <p:nvPicPr>
          <p:cNvPr id="27" name="Picture 26">
            <a:extLst>
              <a:ext uri="{FF2B5EF4-FFF2-40B4-BE49-F238E27FC236}">
                <a16:creationId xmlns:a16="http://schemas.microsoft.com/office/drawing/2014/main" id="{F56CEED7-D5F3-416D-BCD2-9FB0C9E5D35B}"/>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190026" y="2890778"/>
            <a:ext cx="526620" cy="531485"/>
          </a:xfrm>
          <a:prstGeom prst="rect">
            <a:avLst/>
          </a:prstGeom>
        </p:spPr>
      </p:pic>
      <p:pic>
        <p:nvPicPr>
          <p:cNvPr id="29" name="Picture 28">
            <a:extLst>
              <a:ext uri="{FF2B5EF4-FFF2-40B4-BE49-F238E27FC236}">
                <a16:creationId xmlns:a16="http://schemas.microsoft.com/office/drawing/2014/main" id="{4FEB8B0C-2965-446B-A56B-163AB84B8122}"/>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271154" y="2755595"/>
            <a:ext cx="526620" cy="531485"/>
          </a:xfrm>
          <a:prstGeom prst="rect">
            <a:avLst/>
          </a:prstGeom>
        </p:spPr>
      </p:pic>
      <p:sp>
        <p:nvSpPr>
          <p:cNvPr id="30" name="Rectangle: Rounded Corners 29">
            <a:extLst>
              <a:ext uri="{FF2B5EF4-FFF2-40B4-BE49-F238E27FC236}">
                <a16:creationId xmlns:a16="http://schemas.microsoft.com/office/drawing/2014/main" id="{4525395D-A61D-49FF-949D-7D1D934B3C00}"/>
              </a:ext>
            </a:extLst>
          </p:cNvPr>
          <p:cNvSpPr/>
          <p:nvPr/>
        </p:nvSpPr>
        <p:spPr>
          <a:xfrm>
            <a:off x="462697" y="2026952"/>
            <a:ext cx="1561508" cy="1979440"/>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362C9678-1932-4350-9DDF-8FB17A920F5A}"/>
              </a:ext>
            </a:extLst>
          </p:cNvPr>
          <p:cNvSpPr/>
          <p:nvPr/>
        </p:nvSpPr>
        <p:spPr>
          <a:xfrm>
            <a:off x="2195732" y="1995195"/>
            <a:ext cx="1628014" cy="1979440"/>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21EB5D4E-587F-4645-8872-2811DB47BA46}"/>
              </a:ext>
            </a:extLst>
          </p:cNvPr>
          <p:cNvSpPr/>
          <p:nvPr/>
        </p:nvSpPr>
        <p:spPr>
          <a:xfrm>
            <a:off x="3997244" y="1995195"/>
            <a:ext cx="1479222" cy="1979440"/>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2F1B4A32-E77D-4554-84E5-13A0BECEBEC3}"/>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578164" y="3110782"/>
            <a:ext cx="526620" cy="531485"/>
          </a:xfrm>
          <a:prstGeom prst="rect">
            <a:avLst/>
          </a:prstGeom>
        </p:spPr>
      </p:pic>
      <p:pic>
        <p:nvPicPr>
          <p:cNvPr id="34" name="Picture 33">
            <a:extLst>
              <a:ext uri="{FF2B5EF4-FFF2-40B4-BE49-F238E27FC236}">
                <a16:creationId xmlns:a16="http://schemas.microsoft.com/office/drawing/2014/main" id="{3412AD3F-4B40-4DFF-9778-DB3A34D45A63}"/>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872474" y="2704226"/>
            <a:ext cx="526620" cy="531485"/>
          </a:xfrm>
          <a:prstGeom prst="rect">
            <a:avLst/>
          </a:prstGeom>
        </p:spPr>
      </p:pic>
      <p:pic>
        <p:nvPicPr>
          <p:cNvPr id="35" name="Picture 34">
            <a:extLst>
              <a:ext uri="{FF2B5EF4-FFF2-40B4-BE49-F238E27FC236}">
                <a16:creationId xmlns:a16="http://schemas.microsoft.com/office/drawing/2014/main" id="{F99F0ECC-3893-4184-B549-CAFC41066C12}"/>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651948" y="2620702"/>
            <a:ext cx="526620" cy="531485"/>
          </a:xfrm>
          <a:prstGeom prst="rect">
            <a:avLst/>
          </a:prstGeom>
        </p:spPr>
      </p:pic>
      <p:pic>
        <p:nvPicPr>
          <p:cNvPr id="36" name="Picture 35">
            <a:extLst>
              <a:ext uri="{FF2B5EF4-FFF2-40B4-BE49-F238E27FC236}">
                <a16:creationId xmlns:a16="http://schemas.microsoft.com/office/drawing/2014/main" id="{6A1DC23B-BE72-4CC8-9EEC-9974A2582F67}"/>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045972" y="2858419"/>
            <a:ext cx="526620" cy="531485"/>
          </a:xfrm>
          <a:prstGeom prst="rect">
            <a:avLst/>
          </a:prstGeom>
        </p:spPr>
      </p:pic>
      <p:pic>
        <p:nvPicPr>
          <p:cNvPr id="37" name="Picture 36">
            <a:extLst>
              <a:ext uri="{FF2B5EF4-FFF2-40B4-BE49-F238E27FC236}">
                <a16:creationId xmlns:a16="http://schemas.microsoft.com/office/drawing/2014/main" id="{B74D5DCE-39BB-4479-9275-04832D52B6A8}"/>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127100" y="2723236"/>
            <a:ext cx="526620" cy="531485"/>
          </a:xfrm>
          <a:prstGeom prst="rect">
            <a:avLst/>
          </a:prstGeom>
        </p:spPr>
      </p:pic>
      <p:pic>
        <p:nvPicPr>
          <p:cNvPr id="38" name="Picture 37">
            <a:extLst>
              <a:ext uri="{FF2B5EF4-FFF2-40B4-BE49-F238E27FC236}">
                <a16:creationId xmlns:a16="http://schemas.microsoft.com/office/drawing/2014/main" id="{1E1CFF3E-2A54-4D55-B4B8-2D8099464BAA}"/>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217770" y="3078423"/>
            <a:ext cx="526620" cy="531485"/>
          </a:xfrm>
          <a:prstGeom prst="rect">
            <a:avLst/>
          </a:prstGeom>
        </p:spPr>
      </p:pic>
      <p:pic>
        <p:nvPicPr>
          <p:cNvPr id="39" name="Picture 38">
            <a:extLst>
              <a:ext uri="{FF2B5EF4-FFF2-40B4-BE49-F238E27FC236}">
                <a16:creationId xmlns:a16="http://schemas.microsoft.com/office/drawing/2014/main" id="{BC96DA2B-5E45-4B28-A1CA-9313161D609E}"/>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037168" y="2958684"/>
            <a:ext cx="526620" cy="531485"/>
          </a:xfrm>
          <a:prstGeom prst="rect">
            <a:avLst/>
          </a:prstGeom>
        </p:spPr>
      </p:pic>
      <p:pic>
        <p:nvPicPr>
          <p:cNvPr id="40" name="Picture 39">
            <a:extLst>
              <a:ext uri="{FF2B5EF4-FFF2-40B4-BE49-F238E27FC236}">
                <a16:creationId xmlns:a16="http://schemas.microsoft.com/office/drawing/2014/main" id="{202C3DA3-56F0-42E7-9892-945D13EC2D7B}"/>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291554" y="2588343"/>
            <a:ext cx="526620" cy="531485"/>
          </a:xfrm>
          <a:prstGeom prst="rect">
            <a:avLst/>
          </a:prstGeom>
        </p:spPr>
      </p:pic>
      <p:pic>
        <p:nvPicPr>
          <p:cNvPr id="41" name="Picture 40">
            <a:extLst>
              <a:ext uri="{FF2B5EF4-FFF2-40B4-BE49-F238E27FC236}">
                <a16:creationId xmlns:a16="http://schemas.microsoft.com/office/drawing/2014/main" id="{A6EFADEB-E64B-4A00-81A9-E4AB3CC92A6A}"/>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685578" y="2826060"/>
            <a:ext cx="526620" cy="531485"/>
          </a:xfrm>
          <a:prstGeom prst="rect">
            <a:avLst/>
          </a:prstGeom>
        </p:spPr>
      </p:pic>
      <p:pic>
        <p:nvPicPr>
          <p:cNvPr id="42" name="Picture 41">
            <a:extLst>
              <a:ext uri="{FF2B5EF4-FFF2-40B4-BE49-F238E27FC236}">
                <a16:creationId xmlns:a16="http://schemas.microsoft.com/office/drawing/2014/main" id="{10A868A5-768C-4EB4-B780-47640AA8F1AA}"/>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766706" y="2690877"/>
            <a:ext cx="526620" cy="531485"/>
          </a:xfrm>
          <a:prstGeom prst="rect">
            <a:avLst/>
          </a:prstGeom>
        </p:spPr>
      </p:pic>
      <p:sp>
        <p:nvSpPr>
          <p:cNvPr id="43" name="Rectangle: Rounded Corners 42">
            <a:extLst>
              <a:ext uri="{FF2B5EF4-FFF2-40B4-BE49-F238E27FC236}">
                <a16:creationId xmlns:a16="http://schemas.microsoft.com/office/drawing/2014/main" id="{7D44EB4A-92DA-4BF4-8FA4-C1A450FB72CF}"/>
              </a:ext>
            </a:extLst>
          </p:cNvPr>
          <p:cNvSpPr/>
          <p:nvPr/>
        </p:nvSpPr>
        <p:spPr>
          <a:xfrm>
            <a:off x="5928159" y="1595120"/>
            <a:ext cx="6008979" cy="4735879"/>
          </a:xfrm>
          <a:prstGeom prst="roundRect">
            <a:avLst>
              <a:gd name="adj" fmla="val 9144"/>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44" name="TextBox 43">
            <a:extLst>
              <a:ext uri="{FF2B5EF4-FFF2-40B4-BE49-F238E27FC236}">
                <a16:creationId xmlns:a16="http://schemas.microsoft.com/office/drawing/2014/main" id="{1EA1F3F3-7331-4438-8765-B1F908BDEF5E}"/>
              </a:ext>
            </a:extLst>
          </p:cNvPr>
          <p:cNvSpPr txBox="1"/>
          <p:nvPr/>
        </p:nvSpPr>
        <p:spPr>
          <a:xfrm>
            <a:off x="6425727" y="2017555"/>
            <a:ext cx="1112364" cy="461665"/>
          </a:xfrm>
          <a:prstGeom prst="rect">
            <a:avLst/>
          </a:prstGeom>
          <a:noFill/>
        </p:spPr>
        <p:txBody>
          <a:bodyPr wrap="square" rtlCol="0">
            <a:spAutoFit/>
          </a:bodyPr>
          <a:lstStyle/>
          <a:p>
            <a:pPr algn="ctr"/>
            <a:r>
              <a:rPr lang="en-US" sz="2400" b="1" dirty="0"/>
              <a:t>Bitcoin</a:t>
            </a:r>
          </a:p>
        </p:txBody>
      </p:sp>
      <p:sp>
        <p:nvSpPr>
          <p:cNvPr id="45" name="TextBox 44">
            <a:extLst>
              <a:ext uri="{FF2B5EF4-FFF2-40B4-BE49-F238E27FC236}">
                <a16:creationId xmlns:a16="http://schemas.microsoft.com/office/drawing/2014/main" id="{19AA911A-B747-4DB9-9BFE-0FB19CE6FD56}"/>
              </a:ext>
            </a:extLst>
          </p:cNvPr>
          <p:cNvSpPr txBox="1"/>
          <p:nvPr/>
        </p:nvSpPr>
        <p:spPr>
          <a:xfrm>
            <a:off x="7915236" y="1765474"/>
            <a:ext cx="1899495" cy="461665"/>
          </a:xfrm>
          <a:prstGeom prst="rect">
            <a:avLst/>
          </a:prstGeom>
          <a:noFill/>
        </p:spPr>
        <p:txBody>
          <a:bodyPr wrap="square" rtlCol="0">
            <a:spAutoFit/>
          </a:bodyPr>
          <a:lstStyle/>
          <a:p>
            <a:pPr algn="ctr"/>
            <a:r>
              <a:rPr lang="en-US" sz="2400" b="1" dirty="0"/>
              <a:t>Bit-Ethereum</a:t>
            </a:r>
          </a:p>
        </p:txBody>
      </p:sp>
      <p:sp>
        <p:nvSpPr>
          <p:cNvPr id="46" name="TextBox 45">
            <a:extLst>
              <a:ext uri="{FF2B5EF4-FFF2-40B4-BE49-F238E27FC236}">
                <a16:creationId xmlns:a16="http://schemas.microsoft.com/office/drawing/2014/main" id="{2250AEA6-4635-41B4-A76C-A065D3EA8637}"/>
              </a:ext>
            </a:extLst>
          </p:cNvPr>
          <p:cNvSpPr txBox="1"/>
          <p:nvPr/>
        </p:nvSpPr>
        <p:spPr>
          <a:xfrm>
            <a:off x="9895860" y="1762996"/>
            <a:ext cx="1742683" cy="461665"/>
          </a:xfrm>
          <a:prstGeom prst="rect">
            <a:avLst/>
          </a:prstGeom>
          <a:noFill/>
        </p:spPr>
        <p:txBody>
          <a:bodyPr wrap="square" rtlCol="0">
            <a:spAutoFit/>
          </a:bodyPr>
          <a:lstStyle/>
          <a:p>
            <a:pPr algn="ctr"/>
            <a:r>
              <a:rPr lang="en-US" sz="2400" b="1" dirty="0"/>
              <a:t>Bit-Monero</a:t>
            </a:r>
          </a:p>
        </p:txBody>
      </p:sp>
      <p:pic>
        <p:nvPicPr>
          <p:cNvPr id="47" name="Picture 46">
            <a:extLst>
              <a:ext uri="{FF2B5EF4-FFF2-40B4-BE49-F238E27FC236}">
                <a16:creationId xmlns:a16="http://schemas.microsoft.com/office/drawing/2014/main" id="{DEAE0F46-0152-47C5-84B7-D397B9B8BC8B}"/>
              </a:ext>
            </a:extLst>
          </p:cNvPr>
          <p:cNvPicPr>
            <a:picLocks noChangeAspect="1"/>
          </p:cNvPicPr>
          <p:nvPr/>
        </p:nvPicPr>
        <p:blipFill>
          <a:blip r:embed="rId3">
            <a:alphaModFix amt="30000"/>
            <a:duotone>
              <a:prstClr val="black"/>
              <a:srgbClr val="D24CD2">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451150" y="3143141"/>
            <a:ext cx="526620" cy="531485"/>
          </a:xfrm>
          <a:prstGeom prst="rect">
            <a:avLst/>
          </a:prstGeom>
        </p:spPr>
      </p:pic>
      <p:pic>
        <p:nvPicPr>
          <p:cNvPr id="48" name="Picture 47">
            <a:extLst>
              <a:ext uri="{FF2B5EF4-FFF2-40B4-BE49-F238E27FC236}">
                <a16:creationId xmlns:a16="http://schemas.microsoft.com/office/drawing/2014/main" id="{337B98EF-AB57-4F1F-83D3-902D6071D540}"/>
              </a:ext>
            </a:extLst>
          </p:cNvPr>
          <p:cNvPicPr>
            <a:picLocks noChangeAspect="1"/>
          </p:cNvPicPr>
          <p:nvPr/>
        </p:nvPicPr>
        <p:blipFill>
          <a:blip r:embed="rId3">
            <a:alphaModFix amt="30000"/>
            <a:duotone>
              <a:prstClr val="black"/>
              <a:srgbClr val="D24CD2">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271121" y="2988979"/>
            <a:ext cx="526620" cy="531485"/>
          </a:xfrm>
          <a:prstGeom prst="rect">
            <a:avLst/>
          </a:prstGeom>
        </p:spPr>
      </p:pic>
      <p:pic>
        <p:nvPicPr>
          <p:cNvPr id="49" name="Picture 48">
            <a:extLst>
              <a:ext uri="{FF2B5EF4-FFF2-40B4-BE49-F238E27FC236}">
                <a16:creationId xmlns:a16="http://schemas.microsoft.com/office/drawing/2014/main" id="{B91C5475-154B-4970-A090-15F5ADBF13CD}"/>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524934" y="2653061"/>
            <a:ext cx="526620" cy="531485"/>
          </a:xfrm>
          <a:prstGeom prst="rect">
            <a:avLst/>
          </a:prstGeom>
        </p:spPr>
      </p:pic>
      <p:pic>
        <p:nvPicPr>
          <p:cNvPr id="50" name="Picture 49">
            <a:extLst>
              <a:ext uri="{FF2B5EF4-FFF2-40B4-BE49-F238E27FC236}">
                <a16:creationId xmlns:a16="http://schemas.microsoft.com/office/drawing/2014/main" id="{7FC540AB-DD29-4646-8A67-291B9BA6ECC1}"/>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918958" y="2890778"/>
            <a:ext cx="526620" cy="531485"/>
          </a:xfrm>
          <a:prstGeom prst="rect">
            <a:avLst/>
          </a:prstGeom>
        </p:spPr>
      </p:pic>
      <p:pic>
        <p:nvPicPr>
          <p:cNvPr id="51" name="Picture 50">
            <a:extLst>
              <a:ext uri="{FF2B5EF4-FFF2-40B4-BE49-F238E27FC236}">
                <a16:creationId xmlns:a16="http://schemas.microsoft.com/office/drawing/2014/main" id="{7414ECC0-EBE3-4D58-ABDB-B07067BFEBFB}"/>
              </a:ext>
            </a:extLst>
          </p:cNvPr>
          <p:cNvPicPr>
            <a:picLocks noChangeAspect="1"/>
          </p:cNvPicPr>
          <p:nvPr/>
        </p:nvPicPr>
        <p:blipFill>
          <a:blip r:embed="rId3">
            <a:alphaModFix amt="30000"/>
            <a:duotone>
              <a:prstClr val="black"/>
              <a:schemeClr val="accent3">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7000086" y="2755595"/>
            <a:ext cx="526620" cy="531485"/>
          </a:xfrm>
          <a:prstGeom prst="rect">
            <a:avLst/>
          </a:prstGeom>
        </p:spPr>
      </p:pic>
      <p:sp>
        <p:nvSpPr>
          <p:cNvPr id="52" name="Rectangle: Rounded Corners 51">
            <a:extLst>
              <a:ext uri="{FF2B5EF4-FFF2-40B4-BE49-F238E27FC236}">
                <a16:creationId xmlns:a16="http://schemas.microsoft.com/office/drawing/2014/main" id="{B58195E1-2215-4B4D-8E82-F09F5A5CADCB}"/>
              </a:ext>
            </a:extLst>
          </p:cNvPr>
          <p:cNvSpPr/>
          <p:nvPr/>
        </p:nvSpPr>
        <p:spPr>
          <a:xfrm>
            <a:off x="6163348" y="2026952"/>
            <a:ext cx="1561508" cy="1979440"/>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832BECD3-0340-46E4-8799-1D2DE393359B}"/>
              </a:ext>
            </a:extLst>
          </p:cNvPr>
          <p:cNvSpPr/>
          <p:nvPr/>
        </p:nvSpPr>
        <p:spPr>
          <a:xfrm>
            <a:off x="7843692" y="1731239"/>
            <a:ext cx="2001744" cy="1979440"/>
          </a:xfrm>
          <a:prstGeom prst="round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BD38DF1C-62C7-482A-9899-F9AC68B54F52}"/>
              </a:ext>
            </a:extLst>
          </p:cNvPr>
          <p:cNvSpPr/>
          <p:nvPr/>
        </p:nvSpPr>
        <p:spPr>
          <a:xfrm>
            <a:off x="9895861" y="1731239"/>
            <a:ext cx="1795734" cy="1979440"/>
          </a:xfrm>
          <a:prstGeom prst="round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C7DDBA1B-8625-47EF-80AF-591B6D6A1BF0}"/>
              </a:ext>
            </a:extLst>
          </p:cNvPr>
          <p:cNvPicPr>
            <a:picLocks noChangeAspect="1"/>
          </p:cNvPicPr>
          <p:nvPr/>
        </p:nvPicPr>
        <p:blipFill>
          <a:blip r:embed="rId3">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429646" y="2846826"/>
            <a:ext cx="526620" cy="531485"/>
          </a:xfrm>
          <a:prstGeom prst="rect">
            <a:avLst/>
          </a:prstGeom>
        </p:spPr>
      </p:pic>
      <p:pic>
        <p:nvPicPr>
          <p:cNvPr id="56" name="Picture 55">
            <a:extLst>
              <a:ext uri="{FF2B5EF4-FFF2-40B4-BE49-F238E27FC236}">
                <a16:creationId xmlns:a16="http://schemas.microsoft.com/office/drawing/2014/main" id="{C8133902-AA73-410C-9359-3D62182BC867}"/>
              </a:ext>
            </a:extLst>
          </p:cNvPr>
          <p:cNvPicPr>
            <a:picLocks noChangeAspect="1"/>
          </p:cNvPicPr>
          <p:nvPr/>
        </p:nvPicPr>
        <p:blipFill>
          <a:blip r:embed="rId3">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249617" y="2692664"/>
            <a:ext cx="526620" cy="531485"/>
          </a:xfrm>
          <a:prstGeom prst="rect">
            <a:avLst/>
          </a:prstGeom>
        </p:spPr>
      </p:pic>
      <p:pic>
        <p:nvPicPr>
          <p:cNvPr id="57" name="Picture 56">
            <a:extLst>
              <a:ext uri="{FF2B5EF4-FFF2-40B4-BE49-F238E27FC236}">
                <a16:creationId xmlns:a16="http://schemas.microsoft.com/office/drawing/2014/main" id="{2533FA3B-EE79-4A6B-9C0E-FBFC7EF0C6EC}"/>
              </a:ext>
            </a:extLst>
          </p:cNvPr>
          <p:cNvPicPr>
            <a:picLocks noChangeAspect="1"/>
          </p:cNvPicPr>
          <p:nvPr/>
        </p:nvPicPr>
        <p:blipFill>
          <a:blip r:embed="rId3">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503430" y="2356746"/>
            <a:ext cx="526620" cy="531485"/>
          </a:xfrm>
          <a:prstGeom prst="rect">
            <a:avLst/>
          </a:prstGeom>
        </p:spPr>
      </p:pic>
      <p:pic>
        <p:nvPicPr>
          <p:cNvPr id="58" name="Picture 57">
            <a:extLst>
              <a:ext uri="{FF2B5EF4-FFF2-40B4-BE49-F238E27FC236}">
                <a16:creationId xmlns:a16="http://schemas.microsoft.com/office/drawing/2014/main" id="{A79A00A4-0AA8-4132-B59D-8ADED7E88DF0}"/>
              </a:ext>
            </a:extLst>
          </p:cNvPr>
          <p:cNvPicPr>
            <a:picLocks noChangeAspect="1"/>
          </p:cNvPicPr>
          <p:nvPr/>
        </p:nvPicPr>
        <p:blipFill>
          <a:blip r:embed="rId3">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897454" y="2594463"/>
            <a:ext cx="526620" cy="531485"/>
          </a:xfrm>
          <a:prstGeom prst="rect">
            <a:avLst/>
          </a:prstGeom>
        </p:spPr>
      </p:pic>
      <p:pic>
        <p:nvPicPr>
          <p:cNvPr id="59" name="Picture 58">
            <a:extLst>
              <a:ext uri="{FF2B5EF4-FFF2-40B4-BE49-F238E27FC236}">
                <a16:creationId xmlns:a16="http://schemas.microsoft.com/office/drawing/2014/main" id="{5BCD3106-D98F-44FF-89E1-EE13659D121C}"/>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978582" y="2459280"/>
            <a:ext cx="526620" cy="531485"/>
          </a:xfrm>
          <a:prstGeom prst="rect">
            <a:avLst/>
          </a:prstGeom>
        </p:spPr>
      </p:pic>
      <p:pic>
        <p:nvPicPr>
          <p:cNvPr id="60" name="Picture 59">
            <a:extLst>
              <a:ext uri="{FF2B5EF4-FFF2-40B4-BE49-F238E27FC236}">
                <a16:creationId xmlns:a16="http://schemas.microsoft.com/office/drawing/2014/main" id="{6C414304-C8FF-474B-BDE9-9B5930A26707}"/>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304926" y="2814467"/>
            <a:ext cx="526620" cy="531485"/>
          </a:xfrm>
          <a:prstGeom prst="rect">
            <a:avLst/>
          </a:prstGeom>
        </p:spPr>
      </p:pic>
      <p:pic>
        <p:nvPicPr>
          <p:cNvPr id="61" name="Picture 60">
            <a:extLst>
              <a:ext uri="{FF2B5EF4-FFF2-40B4-BE49-F238E27FC236}">
                <a16:creationId xmlns:a16="http://schemas.microsoft.com/office/drawing/2014/main" id="{1EFCAB7E-23A2-43E5-A817-C46B187D4B05}"/>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124897" y="2660305"/>
            <a:ext cx="526620" cy="531485"/>
          </a:xfrm>
          <a:prstGeom prst="rect">
            <a:avLst/>
          </a:prstGeom>
        </p:spPr>
      </p:pic>
      <p:pic>
        <p:nvPicPr>
          <p:cNvPr id="62" name="Picture 61">
            <a:extLst>
              <a:ext uri="{FF2B5EF4-FFF2-40B4-BE49-F238E27FC236}">
                <a16:creationId xmlns:a16="http://schemas.microsoft.com/office/drawing/2014/main" id="{D90267FB-B08A-4C34-BDF6-BED55F78A151}"/>
              </a:ext>
            </a:extLst>
          </p:cNvPr>
          <p:cNvPicPr>
            <a:picLocks noChangeAspect="1"/>
          </p:cNvPicPr>
          <p:nvPr/>
        </p:nvPicPr>
        <p:blipFill>
          <a:blip r:embed="rId3">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378710" y="2324387"/>
            <a:ext cx="526620" cy="531485"/>
          </a:xfrm>
          <a:prstGeom prst="rect">
            <a:avLst/>
          </a:prstGeom>
        </p:spPr>
      </p:pic>
      <p:pic>
        <p:nvPicPr>
          <p:cNvPr id="63" name="Picture 62">
            <a:extLst>
              <a:ext uri="{FF2B5EF4-FFF2-40B4-BE49-F238E27FC236}">
                <a16:creationId xmlns:a16="http://schemas.microsoft.com/office/drawing/2014/main" id="{1ABD8F44-2322-46F3-820D-E3640EAB5777}"/>
              </a:ext>
            </a:extLst>
          </p:cNvPr>
          <p:cNvPicPr>
            <a:picLocks noChangeAspect="1"/>
          </p:cNvPicPr>
          <p:nvPr/>
        </p:nvPicPr>
        <p:blipFill>
          <a:blip r:embed="rId3">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772734" y="2562104"/>
            <a:ext cx="526620" cy="531485"/>
          </a:xfrm>
          <a:prstGeom prst="rect">
            <a:avLst/>
          </a:prstGeom>
        </p:spPr>
      </p:pic>
      <p:pic>
        <p:nvPicPr>
          <p:cNvPr id="64" name="Picture 63">
            <a:extLst>
              <a:ext uri="{FF2B5EF4-FFF2-40B4-BE49-F238E27FC236}">
                <a16:creationId xmlns:a16="http://schemas.microsoft.com/office/drawing/2014/main" id="{D45734F5-F840-4250-ABC2-8369160F5E60}"/>
              </a:ext>
            </a:extLst>
          </p:cNvPr>
          <p:cNvPicPr>
            <a:picLocks noChangeAspect="1"/>
          </p:cNvPicPr>
          <p:nvPr/>
        </p:nvPicPr>
        <p:blipFill>
          <a:blip r:embed="rId3">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853862" y="2426921"/>
            <a:ext cx="526620" cy="531485"/>
          </a:xfrm>
          <a:prstGeom prst="rect">
            <a:avLst/>
          </a:prstGeom>
        </p:spPr>
      </p:pic>
      <p:sp>
        <p:nvSpPr>
          <p:cNvPr id="65" name="Arrow: Curved Up 64">
            <a:extLst>
              <a:ext uri="{FF2B5EF4-FFF2-40B4-BE49-F238E27FC236}">
                <a16:creationId xmlns:a16="http://schemas.microsoft.com/office/drawing/2014/main" id="{1F7A5FBA-6F21-40E6-BB2E-1A0F4016596C}"/>
              </a:ext>
            </a:extLst>
          </p:cNvPr>
          <p:cNvSpPr/>
          <p:nvPr/>
        </p:nvSpPr>
        <p:spPr>
          <a:xfrm rot="21172627" flipV="1">
            <a:off x="7256516" y="2246156"/>
            <a:ext cx="1995919" cy="376020"/>
          </a:xfrm>
          <a:prstGeom prst="curvedUpArrow">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7" name="Picture 66">
            <a:extLst>
              <a:ext uri="{FF2B5EF4-FFF2-40B4-BE49-F238E27FC236}">
                <a16:creationId xmlns:a16="http://schemas.microsoft.com/office/drawing/2014/main" id="{1D40972A-31C2-4E6E-BBD7-A3E4A3DEEFE6}"/>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882038" y="3404550"/>
            <a:ext cx="526620" cy="531485"/>
          </a:xfrm>
          <a:prstGeom prst="rect">
            <a:avLst/>
          </a:prstGeom>
        </p:spPr>
      </p:pic>
      <p:pic>
        <p:nvPicPr>
          <p:cNvPr id="68" name="Picture 67">
            <a:extLst>
              <a:ext uri="{FF2B5EF4-FFF2-40B4-BE49-F238E27FC236}">
                <a16:creationId xmlns:a16="http://schemas.microsoft.com/office/drawing/2014/main" id="{8B0A6033-7EE7-4636-B7A9-03950DA521B3}"/>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153802" y="3385540"/>
            <a:ext cx="526620" cy="531485"/>
          </a:xfrm>
          <a:prstGeom prst="rect">
            <a:avLst/>
          </a:prstGeom>
        </p:spPr>
      </p:pic>
      <p:pic>
        <p:nvPicPr>
          <p:cNvPr id="69" name="Picture 68">
            <a:extLst>
              <a:ext uri="{FF2B5EF4-FFF2-40B4-BE49-F238E27FC236}">
                <a16:creationId xmlns:a16="http://schemas.microsoft.com/office/drawing/2014/main" id="{EB9789C5-4C8A-459D-B795-DDBB812494B3}"/>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024874" y="2856626"/>
            <a:ext cx="526620" cy="531485"/>
          </a:xfrm>
          <a:prstGeom prst="rect">
            <a:avLst/>
          </a:prstGeom>
        </p:spPr>
      </p:pic>
      <p:pic>
        <p:nvPicPr>
          <p:cNvPr id="70" name="Picture 69">
            <a:extLst>
              <a:ext uri="{FF2B5EF4-FFF2-40B4-BE49-F238E27FC236}">
                <a16:creationId xmlns:a16="http://schemas.microsoft.com/office/drawing/2014/main" id="{48B07A0C-ADB2-4974-AD78-794D22DC229E}"/>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263136" y="2956619"/>
            <a:ext cx="526620" cy="531485"/>
          </a:xfrm>
          <a:prstGeom prst="rect">
            <a:avLst/>
          </a:prstGeom>
        </p:spPr>
      </p:pic>
      <p:pic>
        <p:nvPicPr>
          <p:cNvPr id="71" name="Picture 70">
            <a:extLst>
              <a:ext uri="{FF2B5EF4-FFF2-40B4-BE49-F238E27FC236}">
                <a16:creationId xmlns:a16="http://schemas.microsoft.com/office/drawing/2014/main" id="{1E353BE4-543A-4F61-B890-B08594350BEA}"/>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892221" y="3138807"/>
            <a:ext cx="526620" cy="531485"/>
          </a:xfrm>
          <a:prstGeom prst="rect">
            <a:avLst/>
          </a:prstGeom>
        </p:spPr>
      </p:pic>
      <p:pic>
        <p:nvPicPr>
          <p:cNvPr id="72" name="Picture 71">
            <a:extLst>
              <a:ext uri="{FF2B5EF4-FFF2-40B4-BE49-F238E27FC236}">
                <a16:creationId xmlns:a16="http://schemas.microsoft.com/office/drawing/2014/main" id="{90C74F9F-B9FF-4AA0-8108-CFF9CA94E21C}"/>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484565" y="3182587"/>
            <a:ext cx="514983" cy="519740"/>
          </a:xfrm>
          <a:prstGeom prst="rect">
            <a:avLst/>
          </a:prstGeom>
        </p:spPr>
      </p:pic>
      <p:pic>
        <p:nvPicPr>
          <p:cNvPr id="73" name="Picture 72">
            <a:extLst>
              <a:ext uri="{FF2B5EF4-FFF2-40B4-BE49-F238E27FC236}">
                <a16:creationId xmlns:a16="http://schemas.microsoft.com/office/drawing/2014/main" id="{92B8F918-98FB-49A9-919C-187A3D97B22C}"/>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783365" y="3179482"/>
            <a:ext cx="526620" cy="531485"/>
          </a:xfrm>
          <a:prstGeom prst="rect">
            <a:avLst/>
          </a:prstGeom>
        </p:spPr>
      </p:pic>
      <p:pic>
        <p:nvPicPr>
          <p:cNvPr id="74" name="Picture 73">
            <a:extLst>
              <a:ext uri="{FF2B5EF4-FFF2-40B4-BE49-F238E27FC236}">
                <a16:creationId xmlns:a16="http://schemas.microsoft.com/office/drawing/2014/main" id="{5881E280-8181-41B9-8EEE-8027256BDE5A}"/>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246742" y="3389904"/>
            <a:ext cx="526620" cy="531485"/>
          </a:xfrm>
          <a:prstGeom prst="rect">
            <a:avLst/>
          </a:prstGeom>
        </p:spPr>
      </p:pic>
      <p:pic>
        <p:nvPicPr>
          <p:cNvPr id="75" name="Picture 74">
            <a:extLst>
              <a:ext uri="{FF2B5EF4-FFF2-40B4-BE49-F238E27FC236}">
                <a16:creationId xmlns:a16="http://schemas.microsoft.com/office/drawing/2014/main" id="{82CD660F-86C5-41EB-8F99-F7C87916CC9F}"/>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551953" y="2749216"/>
            <a:ext cx="526620" cy="531485"/>
          </a:xfrm>
          <a:prstGeom prst="rect">
            <a:avLst/>
          </a:prstGeom>
        </p:spPr>
      </p:pic>
      <p:pic>
        <p:nvPicPr>
          <p:cNvPr id="76" name="Picture 75">
            <a:extLst>
              <a:ext uri="{FF2B5EF4-FFF2-40B4-BE49-F238E27FC236}">
                <a16:creationId xmlns:a16="http://schemas.microsoft.com/office/drawing/2014/main" id="{100380F1-E4F8-43D3-8951-F6ABE04C545F}"/>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927637" y="3026795"/>
            <a:ext cx="526620" cy="531485"/>
          </a:xfrm>
          <a:prstGeom prst="rect">
            <a:avLst/>
          </a:prstGeom>
        </p:spPr>
      </p:pic>
      <p:pic>
        <p:nvPicPr>
          <p:cNvPr id="77" name="Picture 76">
            <a:extLst>
              <a:ext uri="{FF2B5EF4-FFF2-40B4-BE49-F238E27FC236}">
                <a16:creationId xmlns:a16="http://schemas.microsoft.com/office/drawing/2014/main" id="{58186F41-B404-4B5A-8CBD-BB093CFB5D15}"/>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036994" y="2537535"/>
            <a:ext cx="526620" cy="531485"/>
          </a:xfrm>
          <a:prstGeom prst="rect">
            <a:avLst/>
          </a:prstGeom>
        </p:spPr>
      </p:pic>
      <p:pic>
        <p:nvPicPr>
          <p:cNvPr id="78" name="Picture 77">
            <a:extLst>
              <a:ext uri="{FF2B5EF4-FFF2-40B4-BE49-F238E27FC236}">
                <a16:creationId xmlns:a16="http://schemas.microsoft.com/office/drawing/2014/main" id="{D10D6731-C996-409C-A559-E75F044C0D6B}"/>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104784" y="2368308"/>
            <a:ext cx="526620" cy="531485"/>
          </a:xfrm>
          <a:prstGeom prst="rect">
            <a:avLst/>
          </a:prstGeom>
        </p:spPr>
      </p:pic>
      <p:pic>
        <p:nvPicPr>
          <p:cNvPr id="79" name="Picture 78">
            <a:extLst>
              <a:ext uri="{FF2B5EF4-FFF2-40B4-BE49-F238E27FC236}">
                <a16:creationId xmlns:a16="http://schemas.microsoft.com/office/drawing/2014/main" id="{C4CA4A19-0E7A-49A5-AF60-C9312E852893}"/>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224575" y="2509121"/>
            <a:ext cx="526620" cy="531485"/>
          </a:xfrm>
          <a:prstGeom prst="rect">
            <a:avLst/>
          </a:prstGeom>
        </p:spPr>
      </p:pic>
      <p:pic>
        <p:nvPicPr>
          <p:cNvPr id="80" name="Picture 79">
            <a:extLst>
              <a:ext uri="{FF2B5EF4-FFF2-40B4-BE49-F238E27FC236}">
                <a16:creationId xmlns:a16="http://schemas.microsoft.com/office/drawing/2014/main" id="{5FDD8A7B-1CDD-475F-A02D-9E814D1FAE9C}"/>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137937" y="3431054"/>
            <a:ext cx="526620" cy="531485"/>
          </a:xfrm>
          <a:prstGeom prst="rect">
            <a:avLst/>
          </a:prstGeom>
        </p:spPr>
      </p:pic>
      <p:pic>
        <p:nvPicPr>
          <p:cNvPr id="84" name="Picture 83">
            <a:extLst>
              <a:ext uri="{FF2B5EF4-FFF2-40B4-BE49-F238E27FC236}">
                <a16:creationId xmlns:a16="http://schemas.microsoft.com/office/drawing/2014/main" id="{4FD07278-1BC7-40C9-910E-8655581BE7FB}"/>
              </a:ext>
            </a:extLst>
          </p:cNvPr>
          <p:cNvPicPr>
            <a:picLocks noChangeAspect="1"/>
          </p:cNvPicPr>
          <p:nvPr/>
        </p:nvPicPr>
        <p:blipFill>
          <a:blip r:embed="rId3">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773975" y="3104052"/>
            <a:ext cx="526620" cy="531485"/>
          </a:xfrm>
          <a:prstGeom prst="rect">
            <a:avLst/>
          </a:prstGeom>
        </p:spPr>
      </p:pic>
      <p:sp>
        <p:nvSpPr>
          <p:cNvPr id="85" name="TextBox 84">
            <a:extLst>
              <a:ext uri="{FF2B5EF4-FFF2-40B4-BE49-F238E27FC236}">
                <a16:creationId xmlns:a16="http://schemas.microsoft.com/office/drawing/2014/main" id="{3DE02D03-ADC2-4FE9-9346-8D747F317ED7}"/>
              </a:ext>
            </a:extLst>
          </p:cNvPr>
          <p:cNvSpPr txBox="1"/>
          <p:nvPr/>
        </p:nvSpPr>
        <p:spPr>
          <a:xfrm>
            <a:off x="8386894" y="4318264"/>
            <a:ext cx="1479222" cy="461665"/>
          </a:xfrm>
          <a:prstGeom prst="rect">
            <a:avLst/>
          </a:prstGeom>
          <a:noFill/>
        </p:spPr>
        <p:txBody>
          <a:bodyPr wrap="square" rtlCol="0">
            <a:spAutoFit/>
          </a:bodyPr>
          <a:lstStyle/>
          <a:p>
            <a:pPr algn="ctr"/>
            <a:r>
              <a:rPr lang="en-US" sz="2400" b="1" dirty="0"/>
              <a:t>Ethereum</a:t>
            </a:r>
          </a:p>
        </p:txBody>
      </p:sp>
      <p:sp>
        <p:nvSpPr>
          <p:cNvPr id="86" name="TextBox 85">
            <a:extLst>
              <a:ext uri="{FF2B5EF4-FFF2-40B4-BE49-F238E27FC236}">
                <a16:creationId xmlns:a16="http://schemas.microsoft.com/office/drawing/2014/main" id="{AC64EAF9-1D8E-4FCF-B617-2205DC4E9898}"/>
              </a:ext>
            </a:extLst>
          </p:cNvPr>
          <p:cNvSpPr txBox="1"/>
          <p:nvPr/>
        </p:nvSpPr>
        <p:spPr>
          <a:xfrm>
            <a:off x="10078411" y="4315413"/>
            <a:ext cx="1479222" cy="461665"/>
          </a:xfrm>
          <a:prstGeom prst="rect">
            <a:avLst/>
          </a:prstGeom>
          <a:noFill/>
        </p:spPr>
        <p:txBody>
          <a:bodyPr wrap="square" rtlCol="0">
            <a:spAutoFit/>
          </a:bodyPr>
          <a:lstStyle/>
          <a:p>
            <a:pPr algn="ctr"/>
            <a:r>
              <a:rPr lang="en-US" sz="2400" b="1" dirty="0"/>
              <a:t>Monero</a:t>
            </a:r>
          </a:p>
        </p:txBody>
      </p:sp>
      <p:sp>
        <p:nvSpPr>
          <p:cNvPr id="87" name="Rectangle: Rounded Corners 86">
            <a:extLst>
              <a:ext uri="{FF2B5EF4-FFF2-40B4-BE49-F238E27FC236}">
                <a16:creationId xmlns:a16="http://schemas.microsoft.com/office/drawing/2014/main" id="{DB1BBDFE-A09A-40E6-BCAD-394AE2E4C1EA}"/>
              </a:ext>
            </a:extLst>
          </p:cNvPr>
          <p:cNvSpPr/>
          <p:nvPr/>
        </p:nvSpPr>
        <p:spPr>
          <a:xfrm>
            <a:off x="8325917" y="4295904"/>
            <a:ext cx="1628014" cy="19794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Rounded Corners 87">
            <a:extLst>
              <a:ext uri="{FF2B5EF4-FFF2-40B4-BE49-F238E27FC236}">
                <a16:creationId xmlns:a16="http://schemas.microsoft.com/office/drawing/2014/main" id="{A135F31E-1573-4CFC-9D58-45B508DDF25D}"/>
              </a:ext>
            </a:extLst>
          </p:cNvPr>
          <p:cNvSpPr/>
          <p:nvPr/>
        </p:nvSpPr>
        <p:spPr>
          <a:xfrm>
            <a:off x="10127429" y="4295904"/>
            <a:ext cx="1479222" cy="19794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B5405692-6422-4886-94C5-57934A391EB4}"/>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708349" y="5411491"/>
            <a:ext cx="526620" cy="531485"/>
          </a:xfrm>
          <a:prstGeom prst="rect">
            <a:avLst/>
          </a:prstGeom>
        </p:spPr>
      </p:pic>
      <p:pic>
        <p:nvPicPr>
          <p:cNvPr id="90" name="Picture 89">
            <a:extLst>
              <a:ext uri="{FF2B5EF4-FFF2-40B4-BE49-F238E27FC236}">
                <a16:creationId xmlns:a16="http://schemas.microsoft.com/office/drawing/2014/main" id="{91D918C8-0558-444A-AB06-EFEFC03C4510}"/>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002659" y="5004935"/>
            <a:ext cx="526620" cy="531485"/>
          </a:xfrm>
          <a:prstGeom prst="rect">
            <a:avLst/>
          </a:prstGeom>
        </p:spPr>
      </p:pic>
      <p:pic>
        <p:nvPicPr>
          <p:cNvPr id="91" name="Picture 90">
            <a:extLst>
              <a:ext uri="{FF2B5EF4-FFF2-40B4-BE49-F238E27FC236}">
                <a16:creationId xmlns:a16="http://schemas.microsoft.com/office/drawing/2014/main" id="{061F5736-106E-4255-8B82-877164C5BA3A}"/>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782133" y="4921411"/>
            <a:ext cx="526620" cy="531485"/>
          </a:xfrm>
          <a:prstGeom prst="rect">
            <a:avLst/>
          </a:prstGeom>
        </p:spPr>
      </p:pic>
      <p:pic>
        <p:nvPicPr>
          <p:cNvPr id="92" name="Picture 91">
            <a:extLst>
              <a:ext uri="{FF2B5EF4-FFF2-40B4-BE49-F238E27FC236}">
                <a16:creationId xmlns:a16="http://schemas.microsoft.com/office/drawing/2014/main" id="{46D3B783-12BF-421E-BD5E-219EC7DAE281}"/>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176157" y="5159128"/>
            <a:ext cx="526620" cy="531485"/>
          </a:xfrm>
          <a:prstGeom prst="rect">
            <a:avLst/>
          </a:prstGeom>
        </p:spPr>
      </p:pic>
      <p:pic>
        <p:nvPicPr>
          <p:cNvPr id="93" name="Picture 92">
            <a:extLst>
              <a:ext uri="{FF2B5EF4-FFF2-40B4-BE49-F238E27FC236}">
                <a16:creationId xmlns:a16="http://schemas.microsoft.com/office/drawing/2014/main" id="{8A2F9A2C-A166-4A71-AD28-E8284E4BF307}"/>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257285" y="5023945"/>
            <a:ext cx="526620" cy="531485"/>
          </a:xfrm>
          <a:prstGeom prst="rect">
            <a:avLst/>
          </a:prstGeom>
        </p:spPr>
      </p:pic>
      <p:pic>
        <p:nvPicPr>
          <p:cNvPr id="94" name="Picture 93">
            <a:extLst>
              <a:ext uri="{FF2B5EF4-FFF2-40B4-BE49-F238E27FC236}">
                <a16:creationId xmlns:a16="http://schemas.microsoft.com/office/drawing/2014/main" id="{D56CECE1-F35C-4222-B311-E09377B2EC8F}"/>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347955" y="5379132"/>
            <a:ext cx="526620" cy="531485"/>
          </a:xfrm>
          <a:prstGeom prst="rect">
            <a:avLst/>
          </a:prstGeom>
        </p:spPr>
      </p:pic>
      <p:pic>
        <p:nvPicPr>
          <p:cNvPr id="95" name="Picture 94">
            <a:extLst>
              <a:ext uri="{FF2B5EF4-FFF2-40B4-BE49-F238E27FC236}">
                <a16:creationId xmlns:a16="http://schemas.microsoft.com/office/drawing/2014/main" id="{887C366D-F483-479A-8DA0-654696354521}"/>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167353" y="5259393"/>
            <a:ext cx="526620" cy="531485"/>
          </a:xfrm>
          <a:prstGeom prst="rect">
            <a:avLst/>
          </a:prstGeom>
        </p:spPr>
      </p:pic>
      <p:pic>
        <p:nvPicPr>
          <p:cNvPr id="96" name="Picture 95">
            <a:extLst>
              <a:ext uri="{FF2B5EF4-FFF2-40B4-BE49-F238E27FC236}">
                <a16:creationId xmlns:a16="http://schemas.microsoft.com/office/drawing/2014/main" id="{E68E62C4-8634-4A13-A984-523845BF0FC5}"/>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421739" y="4889052"/>
            <a:ext cx="526620" cy="531485"/>
          </a:xfrm>
          <a:prstGeom prst="rect">
            <a:avLst/>
          </a:prstGeom>
        </p:spPr>
      </p:pic>
      <p:pic>
        <p:nvPicPr>
          <p:cNvPr id="97" name="Picture 96">
            <a:extLst>
              <a:ext uri="{FF2B5EF4-FFF2-40B4-BE49-F238E27FC236}">
                <a16:creationId xmlns:a16="http://schemas.microsoft.com/office/drawing/2014/main" id="{9A559BE6-BEAA-4054-9004-84E7529CEC4A}"/>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815763" y="5126769"/>
            <a:ext cx="526620" cy="531485"/>
          </a:xfrm>
          <a:prstGeom prst="rect">
            <a:avLst/>
          </a:prstGeom>
        </p:spPr>
      </p:pic>
      <p:pic>
        <p:nvPicPr>
          <p:cNvPr id="98" name="Picture 97">
            <a:extLst>
              <a:ext uri="{FF2B5EF4-FFF2-40B4-BE49-F238E27FC236}">
                <a16:creationId xmlns:a16="http://schemas.microsoft.com/office/drawing/2014/main" id="{9F4343F1-6AB2-4FD2-8590-49FE7E40C442}"/>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896891" y="4991586"/>
            <a:ext cx="526620" cy="531485"/>
          </a:xfrm>
          <a:prstGeom prst="rect">
            <a:avLst/>
          </a:prstGeom>
        </p:spPr>
      </p:pic>
      <p:pic>
        <p:nvPicPr>
          <p:cNvPr id="99" name="Picture 98">
            <a:extLst>
              <a:ext uri="{FF2B5EF4-FFF2-40B4-BE49-F238E27FC236}">
                <a16:creationId xmlns:a16="http://schemas.microsoft.com/office/drawing/2014/main" id="{81845825-C520-47A4-A622-5EF71E1C03D0}"/>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012223" y="5705259"/>
            <a:ext cx="526620" cy="531485"/>
          </a:xfrm>
          <a:prstGeom prst="rect">
            <a:avLst/>
          </a:prstGeom>
        </p:spPr>
      </p:pic>
      <p:pic>
        <p:nvPicPr>
          <p:cNvPr id="100" name="Picture 99">
            <a:extLst>
              <a:ext uri="{FF2B5EF4-FFF2-40B4-BE49-F238E27FC236}">
                <a16:creationId xmlns:a16="http://schemas.microsoft.com/office/drawing/2014/main" id="{022A8147-417A-40A6-8148-77C4BBA524D2}"/>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283987" y="5686249"/>
            <a:ext cx="526620" cy="531485"/>
          </a:xfrm>
          <a:prstGeom prst="rect">
            <a:avLst/>
          </a:prstGeom>
        </p:spPr>
      </p:pic>
      <p:pic>
        <p:nvPicPr>
          <p:cNvPr id="101" name="Picture 100">
            <a:extLst>
              <a:ext uri="{FF2B5EF4-FFF2-40B4-BE49-F238E27FC236}">
                <a16:creationId xmlns:a16="http://schemas.microsoft.com/office/drawing/2014/main" id="{45D1547F-ECE7-4EA9-B12A-00365B464F31}"/>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155059" y="5157335"/>
            <a:ext cx="526620" cy="531485"/>
          </a:xfrm>
          <a:prstGeom prst="rect">
            <a:avLst/>
          </a:prstGeom>
        </p:spPr>
      </p:pic>
      <p:pic>
        <p:nvPicPr>
          <p:cNvPr id="102" name="Picture 101">
            <a:extLst>
              <a:ext uri="{FF2B5EF4-FFF2-40B4-BE49-F238E27FC236}">
                <a16:creationId xmlns:a16="http://schemas.microsoft.com/office/drawing/2014/main" id="{826E29E9-4A8B-4E6D-A678-00D9DAFBB719}"/>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393321" y="5257328"/>
            <a:ext cx="526620" cy="531485"/>
          </a:xfrm>
          <a:prstGeom prst="rect">
            <a:avLst/>
          </a:prstGeom>
        </p:spPr>
      </p:pic>
      <p:pic>
        <p:nvPicPr>
          <p:cNvPr id="103" name="Picture 102">
            <a:extLst>
              <a:ext uri="{FF2B5EF4-FFF2-40B4-BE49-F238E27FC236}">
                <a16:creationId xmlns:a16="http://schemas.microsoft.com/office/drawing/2014/main" id="{1B843DD5-85DA-4821-B8FA-BC77141FDACD}"/>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022406" y="5439516"/>
            <a:ext cx="526620" cy="531485"/>
          </a:xfrm>
          <a:prstGeom prst="rect">
            <a:avLst/>
          </a:prstGeom>
        </p:spPr>
      </p:pic>
      <p:pic>
        <p:nvPicPr>
          <p:cNvPr id="104" name="Picture 103">
            <a:extLst>
              <a:ext uri="{FF2B5EF4-FFF2-40B4-BE49-F238E27FC236}">
                <a16:creationId xmlns:a16="http://schemas.microsoft.com/office/drawing/2014/main" id="{005A2C1F-D168-4452-A079-40D1F4117ED7}"/>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614750" y="5483296"/>
            <a:ext cx="514983" cy="519740"/>
          </a:xfrm>
          <a:prstGeom prst="rect">
            <a:avLst/>
          </a:prstGeom>
        </p:spPr>
      </p:pic>
      <p:pic>
        <p:nvPicPr>
          <p:cNvPr id="105" name="Picture 104">
            <a:extLst>
              <a:ext uri="{FF2B5EF4-FFF2-40B4-BE49-F238E27FC236}">
                <a16:creationId xmlns:a16="http://schemas.microsoft.com/office/drawing/2014/main" id="{6A72F37C-C724-4C0F-8DC5-D6E2BA36E73F}"/>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913550" y="5480191"/>
            <a:ext cx="526620" cy="531485"/>
          </a:xfrm>
          <a:prstGeom prst="rect">
            <a:avLst/>
          </a:prstGeom>
        </p:spPr>
      </p:pic>
      <p:pic>
        <p:nvPicPr>
          <p:cNvPr id="106" name="Picture 105">
            <a:extLst>
              <a:ext uri="{FF2B5EF4-FFF2-40B4-BE49-F238E27FC236}">
                <a16:creationId xmlns:a16="http://schemas.microsoft.com/office/drawing/2014/main" id="{F0F051A2-BFE6-46C1-8AD8-63E498183922}"/>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376927" y="5690613"/>
            <a:ext cx="526620" cy="531485"/>
          </a:xfrm>
          <a:prstGeom prst="rect">
            <a:avLst/>
          </a:prstGeom>
        </p:spPr>
      </p:pic>
      <p:pic>
        <p:nvPicPr>
          <p:cNvPr id="107" name="Picture 106">
            <a:extLst>
              <a:ext uri="{FF2B5EF4-FFF2-40B4-BE49-F238E27FC236}">
                <a16:creationId xmlns:a16="http://schemas.microsoft.com/office/drawing/2014/main" id="{16F1AB94-6678-4E03-8FCF-F952DE4A8D02}"/>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682138" y="5049925"/>
            <a:ext cx="526620" cy="531485"/>
          </a:xfrm>
          <a:prstGeom prst="rect">
            <a:avLst/>
          </a:prstGeom>
        </p:spPr>
      </p:pic>
      <p:pic>
        <p:nvPicPr>
          <p:cNvPr id="108" name="Picture 107">
            <a:extLst>
              <a:ext uri="{FF2B5EF4-FFF2-40B4-BE49-F238E27FC236}">
                <a16:creationId xmlns:a16="http://schemas.microsoft.com/office/drawing/2014/main" id="{C9FCAF5E-E784-452D-A376-D0744EA0E7A8}"/>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1057822" y="5327504"/>
            <a:ext cx="526620" cy="531485"/>
          </a:xfrm>
          <a:prstGeom prst="rect">
            <a:avLst/>
          </a:prstGeom>
        </p:spPr>
      </p:pic>
      <p:pic>
        <p:nvPicPr>
          <p:cNvPr id="109" name="Picture 108">
            <a:extLst>
              <a:ext uri="{FF2B5EF4-FFF2-40B4-BE49-F238E27FC236}">
                <a16:creationId xmlns:a16="http://schemas.microsoft.com/office/drawing/2014/main" id="{BA125354-01F8-4CA4-8CE9-C1AEA7E1D7A2}"/>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167179" y="4838244"/>
            <a:ext cx="526620" cy="531485"/>
          </a:xfrm>
          <a:prstGeom prst="rect">
            <a:avLst/>
          </a:prstGeom>
        </p:spPr>
      </p:pic>
      <p:pic>
        <p:nvPicPr>
          <p:cNvPr id="110" name="Picture 109">
            <a:extLst>
              <a:ext uri="{FF2B5EF4-FFF2-40B4-BE49-F238E27FC236}">
                <a16:creationId xmlns:a16="http://schemas.microsoft.com/office/drawing/2014/main" id="{056A83B1-DF57-4436-BD97-84D98D8D3799}"/>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234969" y="4669017"/>
            <a:ext cx="526620" cy="531485"/>
          </a:xfrm>
          <a:prstGeom prst="rect">
            <a:avLst/>
          </a:prstGeom>
        </p:spPr>
      </p:pic>
      <p:pic>
        <p:nvPicPr>
          <p:cNvPr id="111" name="Picture 110">
            <a:extLst>
              <a:ext uri="{FF2B5EF4-FFF2-40B4-BE49-F238E27FC236}">
                <a16:creationId xmlns:a16="http://schemas.microsoft.com/office/drawing/2014/main" id="{7D7C02CC-37DA-464A-BCA6-A3663C1283DC}"/>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354760" y="4809830"/>
            <a:ext cx="526620" cy="531485"/>
          </a:xfrm>
          <a:prstGeom prst="rect">
            <a:avLst/>
          </a:prstGeom>
        </p:spPr>
      </p:pic>
      <p:sp>
        <p:nvSpPr>
          <p:cNvPr id="66" name="Arrow: Curved Up 65">
            <a:extLst>
              <a:ext uri="{FF2B5EF4-FFF2-40B4-BE49-F238E27FC236}">
                <a16:creationId xmlns:a16="http://schemas.microsoft.com/office/drawing/2014/main" id="{01D67F8A-ACFE-43CB-8C39-0A654BC22B52}"/>
              </a:ext>
            </a:extLst>
          </p:cNvPr>
          <p:cNvSpPr/>
          <p:nvPr/>
        </p:nvSpPr>
        <p:spPr>
          <a:xfrm rot="21269918">
            <a:off x="6716501" y="3489259"/>
            <a:ext cx="4042692" cy="680129"/>
          </a:xfrm>
          <a:prstGeom prst="curvedUpArrow">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Arrow: Right 112">
            <a:extLst>
              <a:ext uri="{FF2B5EF4-FFF2-40B4-BE49-F238E27FC236}">
                <a16:creationId xmlns:a16="http://schemas.microsoft.com/office/drawing/2014/main" id="{97E6AEBD-3476-4784-AD6E-BEF2912B676B}"/>
              </a:ext>
            </a:extLst>
          </p:cNvPr>
          <p:cNvSpPr/>
          <p:nvPr/>
        </p:nvSpPr>
        <p:spPr>
          <a:xfrm>
            <a:off x="4960963" y="4263530"/>
            <a:ext cx="1945682" cy="937289"/>
          </a:xfrm>
          <a:prstGeom prst="rightArrow">
            <a:avLst/>
          </a:prstGeom>
          <a:solidFill>
            <a:schemeClr val="bg1">
              <a:lumMod val="75000"/>
            </a:scheme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ourier New" panose="02070309020205020404" pitchFamily="49" charset="0"/>
                <a:cs typeface="Courier New" panose="02070309020205020404" pitchFamily="49" charset="0"/>
              </a:rPr>
              <a:t>BIP</a:t>
            </a:r>
            <a:r>
              <a:rPr lang="en-US" sz="2400" b="1" dirty="0">
                <a:solidFill>
                  <a:schemeClr val="tx1"/>
                </a:solidFill>
                <a:latin typeface="Courier New" panose="02070309020205020404" pitchFamily="49" charset="0"/>
                <a:cs typeface="Courier New" panose="02070309020205020404" pitchFamily="49" charset="0"/>
              </a:rPr>
              <a:t> </a:t>
            </a:r>
            <a:r>
              <a:rPr lang="en-US" sz="2800" b="1" dirty="0">
                <a:solidFill>
                  <a:schemeClr val="tx1"/>
                </a:solidFill>
                <a:latin typeface="Courier New" panose="02070309020205020404" pitchFamily="49" charset="0"/>
                <a:cs typeface="Courier New" panose="02070309020205020404" pitchFamily="49" charset="0"/>
              </a:rPr>
              <a:t>300</a:t>
            </a:r>
          </a:p>
        </p:txBody>
      </p:sp>
      <p:sp>
        <p:nvSpPr>
          <p:cNvPr id="114" name="Rectangle 113">
            <a:extLst>
              <a:ext uri="{FF2B5EF4-FFF2-40B4-BE49-F238E27FC236}">
                <a16:creationId xmlns:a16="http://schemas.microsoft.com/office/drawing/2014/main" id="{92BBB06A-70CF-4499-8E5C-78B48691C68E}"/>
              </a:ext>
            </a:extLst>
          </p:cNvPr>
          <p:cNvSpPr/>
          <p:nvPr/>
        </p:nvSpPr>
        <p:spPr>
          <a:xfrm>
            <a:off x="7787590" y="1100383"/>
            <a:ext cx="3993583" cy="2713206"/>
          </a:xfrm>
          <a:prstGeom prst="rect">
            <a:avLst/>
          </a:prstGeom>
          <a:noFill/>
          <a:ln>
            <a:solidFill>
              <a:srgbClr val="FF0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8130AC6A-CD6E-4EF8-A65D-EC2EFB1F2515}"/>
              </a:ext>
            </a:extLst>
          </p:cNvPr>
          <p:cNvSpPr txBox="1"/>
          <p:nvPr/>
        </p:nvSpPr>
        <p:spPr>
          <a:xfrm>
            <a:off x="8562233" y="1168584"/>
            <a:ext cx="2607766" cy="369332"/>
          </a:xfrm>
          <a:prstGeom prst="rect">
            <a:avLst/>
          </a:prstGeom>
          <a:noFill/>
        </p:spPr>
        <p:txBody>
          <a:bodyPr wrap="square" rtlCol="0">
            <a:spAutoFit/>
          </a:bodyPr>
          <a:lstStyle/>
          <a:p>
            <a:pPr algn="ctr"/>
            <a:r>
              <a:rPr lang="en-US" i="1" dirty="0">
                <a:solidFill>
                  <a:srgbClr val="FF0000"/>
                </a:solidFill>
              </a:rPr>
              <a:t>“Sidechains”</a:t>
            </a:r>
          </a:p>
        </p:txBody>
      </p:sp>
      <p:sp>
        <p:nvSpPr>
          <p:cNvPr id="117" name="Footer Placeholder 4">
            <a:extLst>
              <a:ext uri="{FF2B5EF4-FFF2-40B4-BE49-F238E27FC236}">
                <a16:creationId xmlns:a16="http://schemas.microsoft.com/office/drawing/2014/main" id="{89570F1B-B9F7-4204-B12D-AE5722FD8090}"/>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3" name="Isosceles Triangle 2">
            <a:extLst>
              <a:ext uri="{FF2B5EF4-FFF2-40B4-BE49-F238E27FC236}">
                <a16:creationId xmlns:a16="http://schemas.microsoft.com/office/drawing/2014/main" id="{B1ECED59-E28C-49CE-B5E9-D8CD9A489710}"/>
              </a:ext>
            </a:extLst>
          </p:cNvPr>
          <p:cNvSpPr/>
          <p:nvPr/>
        </p:nvSpPr>
        <p:spPr>
          <a:xfrm rot="20751553">
            <a:off x="6610643" y="3502689"/>
            <a:ext cx="292244" cy="238046"/>
          </a:xfrm>
          <a:prstGeom prst="triangle">
            <a:avLst/>
          </a:prstGeom>
          <a:solidFill>
            <a:srgbClr val="FFFF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Isosceles Triangle 117">
            <a:extLst>
              <a:ext uri="{FF2B5EF4-FFF2-40B4-BE49-F238E27FC236}">
                <a16:creationId xmlns:a16="http://schemas.microsoft.com/office/drawing/2014/main" id="{CF51FDFF-756C-4D84-9BC5-5F4C8245A31F}"/>
              </a:ext>
            </a:extLst>
          </p:cNvPr>
          <p:cNvSpPr/>
          <p:nvPr/>
        </p:nvSpPr>
        <p:spPr>
          <a:xfrm rot="17831546">
            <a:off x="7253732" y="2700780"/>
            <a:ext cx="135764" cy="120327"/>
          </a:xfrm>
          <a:prstGeom prst="triangle">
            <a:avLst/>
          </a:prstGeom>
          <a:solidFill>
            <a:srgbClr val="FFFF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ADDF555D-6ADE-47CD-AFA2-A9A6FF308312}"/>
              </a:ext>
            </a:extLst>
          </p:cNvPr>
          <p:cNvSpPr/>
          <p:nvPr/>
        </p:nvSpPr>
        <p:spPr>
          <a:xfrm rot="20133121">
            <a:off x="6719259" y="3699788"/>
            <a:ext cx="149227" cy="847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Rounded Corners 118">
            <a:extLst>
              <a:ext uri="{FF2B5EF4-FFF2-40B4-BE49-F238E27FC236}">
                <a16:creationId xmlns:a16="http://schemas.microsoft.com/office/drawing/2014/main" id="{24005463-427B-4D78-9FF0-DC6E934D5324}"/>
              </a:ext>
            </a:extLst>
          </p:cNvPr>
          <p:cNvSpPr/>
          <p:nvPr/>
        </p:nvSpPr>
        <p:spPr>
          <a:xfrm rot="16200000">
            <a:off x="7301937" y="2696208"/>
            <a:ext cx="66377" cy="667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27A5112-18E8-41C2-86C7-44B856DA9237}"/>
              </a:ext>
            </a:extLst>
          </p:cNvPr>
          <p:cNvSpPr txBox="1"/>
          <p:nvPr/>
        </p:nvSpPr>
        <p:spPr>
          <a:xfrm rot="21324988">
            <a:off x="8178733" y="3863361"/>
            <a:ext cx="1074196"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Bip300</a:t>
            </a:r>
          </a:p>
        </p:txBody>
      </p:sp>
      <p:sp>
        <p:nvSpPr>
          <p:cNvPr id="121" name="TextBox 120">
            <a:extLst>
              <a:ext uri="{FF2B5EF4-FFF2-40B4-BE49-F238E27FC236}">
                <a16:creationId xmlns:a16="http://schemas.microsoft.com/office/drawing/2014/main" id="{A00608A0-0AB9-45DC-B59C-8C36D837D78A}"/>
              </a:ext>
            </a:extLst>
          </p:cNvPr>
          <p:cNvSpPr txBox="1"/>
          <p:nvPr/>
        </p:nvSpPr>
        <p:spPr>
          <a:xfrm rot="21324988">
            <a:off x="7800585" y="2187230"/>
            <a:ext cx="1074196" cy="276999"/>
          </a:xfrm>
          <a:prstGeom prst="rect">
            <a:avLst/>
          </a:prstGeom>
          <a:noFill/>
        </p:spPr>
        <p:txBody>
          <a:bodyPr wrap="square" rtlCol="0">
            <a:spAutoFit/>
          </a:bodyPr>
          <a:lstStyle/>
          <a:p>
            <a:r>
              <a:rPr lang="en-US" sz="1200" dirty="0">
                <a:latin typeface="Courier New" panose="02070309020205020404" pitchFamily="49" charset="0"/>
                <a:cs typeface="Courier New" panose="02070309020205020404" pitchFamily="49" charset="0"/>
              </a:rPr>
              <a:t>Bip300</a:t>
            </a:r>
          </a:p>
        </p:txBody>
      </p:sp>
    </p:spTree>
    <p:extLst>
      <p:ext uri="{BB962C8B-B14F-4D97-AF65-F5344CB8AC3E}">
        <p14:creationId xmlns:p14="http://schemas.microsoft.com/office/powerpoint/2010/main" val="776387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4">
            <a:extLst>
              <a:ext uri="{FF2B5EF4-FFF2-40B4-BE49-F238E27FC236}">
                <a16:creationId xmlns:a16="http://schemas.microsoft.com/office/drawing/2014/main" id="{93881B03-2F3F-4A09-A66D-AC06113AC08D}"/>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2" name="Title 1">
            <a:extLst>
              <a:ext uri="{FF2B5EF4-FFF2-40B4-BE49-F238E27FC236}">
                <a16:creationId xmlns:a16="http://schemas.microsoft.com/office/drawing/2014/main" id="{4BB9AAFE-5332-4254-A92F-3E5351E5C513}"/>
              </a:ext>
            </a:extLst>
          </p:cNvPr>
          <p:cNvSpPr>
            <a:spLocks noGrp="1"/>
          </p:cNvSpPr>
          <p:nvPr>
            <p:ph type="title"/>
          </p:nvPr>
        </p:nvSpPr>
        <p:spPr>
          <a:xfrm>
            <a:off x="157331" y="224875"/>
            <a:ext cx="3292570" cy="2492926"/>
          </a:xfrm>
        </p:spPr>
        <p:txBody>
          <a:bodyPr>
            <a:normAutofit/>
          </a:bodyPr>
          <a:lstStyle/>
          <a:p>
            <a:r>
              <a:rPr lang="en-US" sz="5300" dirty="0"/>
              <a:t>What do we use BIP 300 for…?</a:t>
            </a:r>
            <a:endParaRPr lang="en-US" dirty="0"/>
          </a:p>
        </p:txBody>
      </p:sp>
      <p:sp>
        <p:nvSpPr>
          <p:cNvPr id="5" name="Slide Number Placeholder 4">
            <a:extLst>
              <a:ext uri="{FF2B5EF4-FFF2-40B4-BE49-F238E27FC236}">
                <a16:creationId xmlns:a16="http://schemas.microsoft.com/office/drawing/2014/main" id="{0ED6E684-A03D-4753-9FF7-E7C0D2C44D66}"/>
              </a:ext>
            </a:extLst>
          </p:cNvPr>
          <p:cNvSpPr>
            <a:spLocks noGrp="1"/>
          </p:cNvSpPr>
          <p:nvPr>
            <p:ph type="sldNum" sz="quarter" idx="12"/>
          </p:nvPr>
        </p:nvSpPr>
        <p:spPr/>
        <p:txBody>
          <a:bodyPr/>
          <a:lstStyle/>
          <a:p>
            <a:fld id="{64A73B7B-B545-4723-8D44-5CC401310D8B}" type="slidenum">
              <a:rPr lang="en-US" smtClean="0"/>
              <a:t>20</a:t>
            </a:fld>
            <a:endParaRPr lang="en-US" dirty="0"/>
          </a:p>
        </p:txBody>
      </p:sp>
      <p:pic>
        <p:nvPicPr>
          <p:cNvPr id="9" name="Content Placeholder 8">
            <a:extLst>
              <a:ext uri="{FF2B5EF4-FFF2-40B4-BE49-F238E27FC236}">
                <a16:creationId xmlns:a16="http://schemas.microsoft.com/office/drawing/2014/main" id="{13506822-26C5-4049-81DF-29E18F6ED3F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89701" y="784175"/>
            <a:ext cx="6663165" cy="4997374"/>
          </a:xfrm>
        </p:spPr>
      </p:pic>
      <p:sp>
        <p:nvSpPr>
          <p:cNvPr id="11" name="TextBox 10">
            <a:extLst>
              <a:ext uri="{FF2B5EF4-FFF2-40B4-BE49-F238E27FC236}">
                <a16:creationId xmlns:a16="http://schemas.microsoft.com/office/drawing/2014/main" id="{B49746E7-8428-443C-BEE1-FB445591A3A9}"/>
              </a:ext>
            </a:extLst>
          </p:cNvPr>
          <p:cNvSpPr txBox="1"/>
          <p:nvPr/>
        </p:nvSpPr>
        <p:spPr>
          <a:xfrm>
            <a:off x="555530" y="3903990"/>
            <a:ext cx="3115127" cy="1384995"/>
          </a:xfrm>
          <a:prstGeom prst="rect">
            <a:avLst/>
          </a:prstGeom>
          <a:solidFill>
            <a:schemeClr val="bg1"/>
          </a:solidFill>
          <a:ln>
            <a:solidFill>
              <a:schemeClr val="tx1"/>
            </a:solidFill>
          </a:ln>
        </p:spPr>
        <p:txBody>
          <a:bodyPr wrap="square">
            <a:spAutoFit/>
          </a:bodyPr>
          <a:lstStyle/>
          <a:p>
            <a:r>
              <a:rPr lang="en-US" sz="2800" dirty="0"/>
              <a:t>(In other words: Which altcoins are worth copying?)</a:t>
            </a:r>
          </a:p>
        </p:txBody>
      </p:sp>
      <p:sp>
        <p:nvSpPr>
          <p:cNvPr id="13" name="Rectangle 12">
            <a:extLst>
              <a:ext uri="{FF2B5EF4-FFF2-40B4-BE49-F238E27FC236}">
                <a16:creationId xmlns:a16="http://schemas.microsoft.com/office/drawing/2014/main" id="{F253C736-2B40-4F11-AF5B-F3802AF01C9B}"/>
              </a:ext>
            </a:extLst>
          </p:cNvPr>
          <p:cNvSpPr/>
          <p:nvPr/>
        </p:nvSpPr>
        <p:spPr>
          <a:xfrm>
            <a:off x="542951" y="6274113"/>
            <a:ext cx="11106097" cy="529506"/>
          </a:xfrm>
          <a:prstGeom prst="rect">
            <a:avLst/>
          </a:prstGeom>
          <a:solidFill>
            <a:srgbClr val="FFFFFF">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9327B16F-F53F-47A8-931D-B4D524EC7AEA}"/>
              </a:ext>
            </a:extLst>
          </p:cNvPr>
          <p:cNvSpPr txBox="1"/>
          <p:nvPr/>
        </p:nvSpPr>
        <p:spPr>
          <a:xfrm>
            <a:off x="4673780" y="5879585"/>
            <a:ext cx="6095005" cy="307777"/>
          </a:xfrm>
          <a:prstGeom prst="rect">
            <a:avLst/>
          </a:prstGeom>
          <a:solidFill>
            <a:schemeClr val="bg1"/>
          </a:solidFill>
          <a:ln>
            <a:solidFill>
              <a:schemeClr val="tx1"/>
            </a:solidFill>
          </a:ln>
        </p:spPr>
        <p:txBody>
          <a:bodyPr wrap="square">
            <a:spAutoFit/>
          </a:bodyPr>
          <a:lstStyle/>
          <a:p>
            <a:r>
              <a:rPr lang="en-US" sz="1400" dirty="0"/>
              <a:t>Art: “When I paint my masterpiece” – Nick Kenrick (?) - Creative commons license </a:t>
            </a:r>
          </a:p>
        </p:txBody>
      </p:sp>
    </p:spTree>
    <p:extLst>
      <p:ext uri="{BB962C8B-B14F-4D97-AF65-F5344CB8AC3E}">
        <p14:creationId xmlns:p14="http://schemas.microsoft.com/office/powerpoint/2010/main" val="11878639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0AD0A-8AD6-4A97-8DEA-6323C43F8F7C}"/>
              </a:ext>
            </a:extLst>
          </p:cNvPr>
          <p:cNvSpPr>
            <a:spLocks noGrp="1"/>
          </p:cNvSpPr>
          <p:nvPr>
            <p:ph type="title"/>
          </p:nvPr>
        </p:nvSpPr>
        <p:spPr>
          <a:xfrm>
            <a:off x="558800" y="231814"/>
            <a:ext cx="3848100" cy="2149475"/>
          </a:xfrm>
        </p:spPr>
        <p:txBody>
          <a:bodyPr/>
          <a:lstStyle/>
          <a:p>
            <a:r>
              <a:rPr lang="en-US" dirty="0"/>
              <a:t>Altcoins we should copy (?): </a:t>
            </a:r>
            <a:r>
              <a:rPr lang="en-US" dirty="0" err="1"/>
              <a:t>zCash</a:t>
            </a:r>
            <a:endParaRPr lang="en-US" dirty="0"/>
          </a:p>
        </p:txBody>
      </p:sp>
      <p:sp>
        <p:nvSpPr>
          <p:cNvPr id="3" name="Content Placeholder 2">
            <a:extLst>
              <a:ext uri="{FF2B5EF4-FFF2-40B4-BE49-F238E27FC236}">
                <a16:creationId xmlns:a16="http://schemas.microsoft.com/office/drawing/2014/main" id="{13C5E945-72FA-4823-B0C9-CD71FE4BD44E}"/>
              </a:ext>
            </a:extLst>
          </p:cNvPr>
          <p:cNvSpPr>
            <a:spLocks noGrp="1"/>
          </p:cNvSpPr>
          <p:nvPr>
            <p:ph idx="1"/>
          </p:nvPr>
        </p:nvSpPr>
        <p:spPr>
          <a:xfrm>
            <a:off x="728371" y="3686176"/>
            <a:ext cx="3279697" cy="1644650"/>
          </a:xfrm>
        </p:spPr>
        <p:txBody>
          <a:bodyPr/>
          <a:lstStyle/>
          <a:p>
            <a:pPr marL="0" indent="0">
              <a:buNone/>
            </a:pPr>
            <a:r>
              <a:rPr lang="en-US" dirty="0"/>
              <a:t>Image from blockchainhub.net :</a:t>
            </a:r>
            <a:br>
              <a:rPr lang="en-US" dirty="0"/>
            </a:br>
            <a:r>
              <a:rPr lang="en-US" sz="1600" dirty="0"/>
              <a:t>https://blockchainhub.net/blog/infographics/zcash-explained/</a:t>
            </a:r>
            <a:endParaRPr lang="en-US" dirty="0"/>
          </a:p>
        </p:txBody>
      </p:sp>
      <p:sp>
        <p:nvSpPr>
          <p:cNvPr id="5" name="Slide Number Placeholder 4">
            <a:extLst>
              <a:ext uri="{FF2B5EF4-FFF2-40B4-BE49-F238E27FC236}">
                <a16:creationId xmlns:a16="http://schemas.microsoft.com/office/drawing/2014/main" id="{A61BD07B-DE50-41E0-B6DE-424706F0E114}"/>
              </a:ext>
            </a:extLst>
          </p:cNvPr>
          <p:cNvSpPr>
            <a:spLocks noGrp="1"/>
          </p:cNvSpPr>
          <p:nvPr>
            <p:ph type="sldNum" sz="quarter" idx="12"/>
          </p:nvPr>
        </p:nvSpPr>
        <p:spPr/>
        <p:txBody>
          <a:bodyPr/>
          <a:lstStyle/>
          <a:p>
            <a:fld id="{64A73B7B-B545-4723-8D44-5CC401310D8B}" type="slidenum">
              <a:rPr lang="en-US" smtClean="0"/>
              <a:t>21</a:t>
            </a:fld>
            <a:endParaRPr lang="en-US" dirty="0"/>
          </a:p>
        </p:txBody>
      </p:sp>
      <p:pic>
        <p:nvPicPr>
          <p:cNvPr id="9" name="Picture 8">
            <a:extLst>
              <a:ext uri="{FF2B5EF4-FFF2-40B4-BE49-F238E27FC236}">
                <a16:creationId xmlns:a16="http://schemas.microsoft.com/office/drawing/2014/main" id="{46209348-C337-4F20-995B-DF624D899B63}"/>
              </a:ext>
            </a:extLst>
          </p:cNvPr>
          <p:cNvPicPr>
            <a:picLocks noChangeAspect="1"/>
          </p:cNvPicPr>
          <p:nvPr/>
        </p:nvPicPr>
        <p:blipFill>
          <a:blip r:embed="rId3"/>
          <a:stretch>
            <a:fillRect/>
          </a:stretch>
        </p:blipFill>
        <p:spPr>
          <a:xfrm>
            <a:off x="4538472" y="469900"/>
            <a:ext cx="6530696" cy="5448300"/>
          </a:xfrm>
          <a:prstGeom prst="rect">
            <a:avLst/>
          </a:prstGeom>
          <a:ln>
            <a:noFill/>
          </a:ln>
          <a:effectLst>
            <a:outerShdw blurRad="292100" dist="139700" dir="2700000" algn="tl" rotWithShape="0">
              <a:srgbClr val="333333">
                <a:alpha val="65000"/>
              </a:srgbClr>
            </a:outerShdw>
          </a:effectLst>
        </p:spPr>
      </p:pic>
      <p:sp>
        <p:nvSpPr>
          <p:cNvPr id="10" name="Footer Placeholder 4">
            <a:extLst>
              <a:ext uri="{FF2B5EF4-FFF2-40B4-BE49-F238E27FC236}">
                <a16:creationId xmlns:a16="http://schemas.microsoft.com/office/drawing/2014/main" id="{435EB721-E44C-476D-9CC5-4534B5D3BC82}"/>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2501790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929A4-3FE5-4134-AFB2-CBA9C203FD82}"/>
              </a:ext>
            </a:extLst>
          </p:cNvPr>
          <p:cNvSpPr>
            <a:spLocks noGrp="1"/>
          </p:cNvSpPr>
          <p:nvPr>
            <p:ph type="title"/>
          </p:nvPr>
        </p:nvSpPr>
        <p:spPr>
          <a:xfrm>
            <a:off x="515748" y="200025"/>
            <a:ext cx="2684652" cy="3800475"/>
          </a:xfrm>
        </p:spPr>
        <p:txBody>
          <a:bodyPr/>
          <a:lstStyle/>
          <a:p>
            <a:r>
              <a:rPr lang="en-US" dirty="0"/>
              <a:t>Losing Customers to Monero (?)</a:t>
            </a:r>
          </a:p>
        </p:txBody>
      </p:sp>
      <p:sp>
        <p:nvSpPr>
          <p:cNvPr id="5" name="Slide Number Placeholder 4">
            <a:extLst>
              <a:ext uri="{FF2B5EF4-FFF2-40B4-BE49-F238E27FC236}">
                <a16:creationId xmlns:a16="http://schemas.microsoft.com/office/drawing/2014/main" id="{475528E2-9DDA-4138-B58A-27208AA62851}"/>
              </a:ext>
            </a:extLst>
          </p:cNvPr>
          <p:cNvSpPr>
            <a:spLocks noGrp="1"/>
          </p:cNvSpPr>
          <p:nvPr>
            <p:ph type="sldNum" sz="quarter" idx="12"/>
          </p:nvPr>
        </p:nvSpPr>
        <p:spPr/>
        <p:txBody>
          <a:bodyPr/>
          <a:lstStyle/>
          <a:p>
            <a:fld id="{64A73B7B-B545-4723-8D44-5CC401310D8B}" type="slidenum">
              <a:rPr lang="en-US" smtClean="0"/>
              <a:t>22</a:t>
            </a:fld>
            <a:endParaRPr lang="en-US" dirty="0"/>
          </a:p>
        </p:txBody>
      </p:sp>
      <p:pic>
        <p:nvPicPr>
          <p:cNvPr id="8" name="Picture 7">
            <a:extLst>
              <a:ext uri="{FF2B5EF4-FFF2-40B4-BE49-F238E27FC236}">
                <a16:creationId xmlns:a16="http://schemas.microsoft.com/office/drawing/2014/main" id="{F4881BBA-D58C-48C4-9C0C-BD1A8E28D0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0682" y="200025"/>
            <a:ext cx="8305570" cy="5926137"/>
          </a:xfrm>
          <a:prstGeom prst="rect">
            <a:avLst/>
          </a:prstGeom>
          <a:ln>
            <a:noFill/>
          </a:ln>
          <a:effectLst>
            <a:outerShdw blurRad="292100" dist="139700" dir="2700000" algn="tl" rotWithShape="0">
              <a:srgbClr val="333333">
                <a:alpha val="65000"/>
              </a:srgbClr>
            </a:outerShdw>
          </a:effectLst>
        </p:spPr>
      </p:pic>
      <p:sp>
        <p:nvSpPr>
          <p:cNvPr id="10" name="Rectangle 9">
            <a:extLst>
              <a:ext uri="{FF2B5EF4-FFF2-40B4-BE49-F238E27FC236}">
                <a16:creationId xmlns:a16="http://schemas.microsoft.com/office/drawing/2014/main" id="{E1B8C2AF-871C-40D1-A0B8-20168E89934D}"/>
              </a:ext>
            </a:extLst>
          </p:cNvPr>
          <p:cNvSpPr/>
          <p:nvPr/>
        </p:nvSpPr>
        <p:spPr>
          <a:xfrm>
            <a:off x="9372600" y="1041400"/>
            <a:ext cx="1727200" cy="5461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0D7F7EE-AFB2-43A9-AD6A-C8290586AAB5}"/>
              </a:ext>
            </a:extLst>
          </p:cNvPr>
          <p:cNvSpPr/>
          <p:nvPr/>
        </p:nvSpPr>
        <p:spPr>
          <a:xfrm>
            <a:off x="3568700" y="1554162"/>
            <a:ext cx="4457700" cy="5461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90D4EA3-8A6C-4806-9A6E-9EBBF1D2CA87}"/>
              </a:ext>
            </a:extLst>
          </p:cNvPr>
          <p:cNvSpPr txBox="1"/>
          <p:nvPr/>
        </p:nvSpPr>
        <p:spPr>
          <a:xfrm>
            <a:off x="5232085" y="2090989"/>
            <a:ext cx="1244600" cy="523220"/>
          </a:xfrm>
          <a:prstGeom prst="rect">
            <a:avLst/>
          </a:prstGeom>
          <a:noFill/>
        </p:spPr>
        <p:txBody>
          <a:bodyPr wrap="square" rtlCol="0">
            <a:spAutoFit/>
          </a:bodyPr>
          <a:lstStyle/>
          <a:p>
            <a:r>
              <a:rPr lang="en-US" sz="2800" b="1" dirty="0">
                <a:solidFill>
                  <a:srgbClr val="FF0000"/>
                </a:solidFill>
              </a:rPr>
              <a:t>Lame!</a:t>
            </a:r>
          </a:p>
        </p:txBody>
      </p:sp>
      <p:sp>
        <p:nvSpPr>
          <p:cNvPr id="9" name="Footer Placeholder 4">
            <a:extLst>
              <a:ext uri="{FF2B5EF4-FFF2-40B4-BE49-F238E27FC236}">
                <a16:creationId xmlns:a16="http://schemas.microsoft.com/office/drawing/2014/main" id="{312C9AAD-B01F-420C-86C5-BB649D37577E}"/>
              </a:ext>
            </a:extLst>
          </p:cNvPr>
          <p:cNvSpPr>
            <a:spLocks noGrp="1"/>
          </p:cNvSpPr>
          <p:nvPr>
            <p:ph type="ftr" sz="quarter" idx="11"/>
          </p:nvPr>
        </p:nvSpPr>
        <p:spPr>
          <a:xfrm>
            <a:off x="206138"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3" name="Rectangle 2">
            <a:extLst>
              <a:ext uri="{FF2B5EF4-FFF2-40B4-BE49-F238E27FC236}">
                <a16:creationId xmlns:a16="http://schemas.microsoft.com/office/drawing/2014/main" id="{129DE94C-4385-4815-B566-8530A4E0F5A9}"/>
              </a:ext>
            </a:extLst>
          </p:cNvPr>
          <p:cNvSpPr/>
          <p:nvPr/>
        </p:nvSpPr>
        <p:spPr>
          <a:xfrm>
            <a:off x="515748" y="4348264"/>
            <a:ext cx="2684652" cy="12062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“White House Market”</a:t>
            </a:r>
            <a:br>
              <a:rPr lang="en-US" dirty="0"/>
            </a:br>
            <a:r>
              <a:rPr lang="en-US" dirty="0"/>
              <a:t>Retired (not exit scam) on Oct 4, 2021</a:t>
            </a:r>
            <a:br>
              <a:rPr lang="en-US" dirty="0"/>
            </a:br>
            <a:r>
              <a:rPr lang="en-US" dirty="0"/>
              <a:t>[last month]</a:t>
            </a:r>
          </a:p>
        </p:txBody>
      </p:sp>
    </p:spTree>
    <p:extLst>
      <p:ext uri="{BB962C8B-B14F-4D97-AF65-F5344CB8AC3E}">
        <p14:creationId xmlns:p14="http://schemas.microsoft.com/office/powerpoint/2010/main" val="167448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4">
            <a:extLst>
              <a:ext uri="{FF2B5EF4-FFF2-40B4-BE49-F238E27FC236}">
                <a16:creationId xmlns:a16="http://schemas.microsoft.com/office/drawing/2014/main" id="{DBC16463-200A-470B-A41E-70749F11DA39}"/>
              </a:ext>
            </a:extLst>
          </p:cNvPr>
          <p:cNvSpPr>
            <a:spLocks noGrp="1"/>
          </p:cNvSpPr>
          <p:nvPr>
            <p:ph type="ftr" sz="quarter" idx="11"/>
          </p:nvPr>
        </p:nvSpPr>
        <p:spPr>
          <a:xfrm>
            <a:off x="206138"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5" name="Slide Number Placeholder 4">
            <a:extLst>
              <a:ext uri="{FF2B5EF4-FFF2-40B4-BE49-F238E27FC236}">
                <a16:creationId xmlns:a16="http://schemas.microsoft.com/office/drawing/2014/main" id="{A0E02E43-6DCB-44CB-A08B-5006957010C1}"/>
              </a:ext>
            </a:extLst>
          </p:cNvPr>
          <p:cNvSpPr>
            <a:spLocks noGrp="1"/>
          </p:cNvSpPr>
          <p:nvPr>
            <p:ph type="sldNum" sz="quarter" idx="12"/>
          </p:nvPr>
        </p:nvSpPr>
        <p:spPr/>
        <p:txBody>
          <a:bodyPr/>
          <a:lstStyle/>
          <a:p>
            <a:fld id="{64A73B7B-B545-4723-8D44-5CC401310D8B}" type="slidenum">
              <a:rPr lang="en-US" smtClean="0"/>
              <a:t>23</a:t>
            </a:fld>
            <a:endParaRPr lang="en-US" dirty="0"/>
          </a:p>
        </p:txBody>
      </p:sp>
      <p:sp>
        <p:nvSpPr>
          <p:cNvPr id="11" name="Title 1">
            <a:extLst>
              <a:ext uri="{FF2B5EF4-FFF2-40B4-BE49-F238E27FC236}">
                <a16:creationId xmlns:a16="http://schemas.microsoft.com/office/drawing/2014/main" id="{9F076DE1-2038-4BC6-BCA9-A072B16147C0}"/>
              </a:ext>
            </a:extLst>
          </p:cNvPr>
          <p:cNvSpPr txBox="1">
            <a:spLocks/>
          </p:cNvSpPr>
          <p:nvPr/>
        </p:nvSpPr>
        <p:spPr>
          <a:xfrm>
            <a:off x="285664" y="384214"/>
            <a:ext cx="3848100" cy="2149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Altcoins we should copy (?): </a:t>
            </a:r>
            <a:r>
              <a:rPr lang="en-US" dirty="0" err="1"/>
              <a:t>NameCoin</a:t>
            </a:r>
            <a:endParaRPr lang="en-US" dirty="0"/>
          </a:p>
        </p:txBody>
      </p:sp>
      <p:pic>
        <p:nvPicPr>
          <p:cNvPr id="17" name="Picture 16">
            <a:extLst>
              <a:ext uri="{FF2B5EF4-FFF2-40B4-BE49-F238E27FC236}">
                <a16:creationId xmlns:a16="http://schemas.microsoft.com/office/drawing/2014/main" id="{3B18AFFA-F386-41A8-A2D0-8FCCADBC05E6}"/>
              </a:ext>
            </a:extLst>
          </p:cNvPr>
          <p:cNvPicPr>
            <a:picLocks noChangeAspect="1"/>
          </p:cNvPicPr>
          <p:nvPr/>
        </p:nvPicPr>
        <p:blipFill>
          <a:blip r:embed="rId3"/>
          <a:stretch>
            <a:fillRect/>
          </a:stretch>
        </p:blipFill>
        <p:spPr>
          <a:xfrm>
            <a:off x="3854536" y="121692"/>
            <a:ext cx="8051800" cy="2898983"/>
          </a:xfrm>
          <a:prstGeom prst="rect">
            <a:avLst/>
          </a:prstGeom>
          <a:ln>
            <a:noFill/>
          </a:ln>
          <a:effectLst>
            <a:outerShdw blurRad="292100" dist="139700" dir="2700000" algn="tl" rotWithShape="0">
              <a:srgbClr val="333333">
                <a:alpha val="65000"/>
              </a:srgbClr>
            </a:outerShdw>
          </a:effectLst>
        </p:spPr>
      </p:pic>
      <p:sp>
        <p:nvSpPr>
          <p:cNvPr id="22" name="Rectangle 21">
            <a:extLst>
              <a:ext uri="{FF2B5EF4-FFF2-40B4-BE49-F238E27FC236}">
                <a16:creationId xmlns:a16="http://schemas.microsoft.com/office/drawing/2014/main" id="{D8439215-9ED3-4708-BD86-E124E1BD6495}"/>
              </a:ext>
            </a:extLst>
          </p:cNvPr>
          <p:cNvSpPr/>
          <p:nvPr/>
        </p:nvSpPr>
        <p:spPr>
          <a:xfrm>
            <a:off x="5173121" y="1082327"/>
            <a:ext cx="6721509" cy="28241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BC955148-9191-41FB-B6C8-E81E49BCD6FB}"/>
              </a:ext>
            </a:extLst>
          </p:cNvPr>
          <p:cNvPicPr>
            <a:picLocks noChangeAspect="1"/>
          </p:cNvPicPr>
          <p:nvPr/>
        </p:nvPicPr>
        <p:blipFill rotWithShape="1">
          <a:blip r:embed="rId4"/>
          <a:srcRect l="12463" b="41054"/>
          <a:stretch/>
        </p:blipFill>
        <p:spPr>
          <a:xfrm>
            <a:off x="206137" y="3211882"/>
            <a:ext cx="6456049" cy="2727671"/>
          </a:xfrm>
          <a:prstGeom prst="rect">
            <a:avLst/>
          </a:prstGeom>
          <a:ln>
            <a:noFill/>
          </a:ln>
          <a:effectLst>
            <a:outerShdw blurRad="292100" dist="139700" dir="2700000" algn="tl" rotWithShape="0">
              <a:srgbClr val="333333">
                <a:alpha val="65000"/>
              </a:srgbClr>
            </a:outerShdw>
          </a:effectLst>
        </p:spPr>
      </p:pic>
      <p:sp>
        <p:nvSpPr>
          <p:cNvPr id="15" name="Rectangle 14">
            <a:extLst>
              <a:ext uri="{FF2B5EF4-FFF2-40B4-BE49-F238E27FC236}">
                <a16:creationId xmlns:a16="http://schemas.microsoft.com/office/drawing/2014/main" id="{29072381-ED08-4E87-8E16-74F9942FD963}"/>
              </a:ext>
            </a:extLst>
          </p:cNvPr>
          <p:cNvSpPr/>
          <p:nvPr/>
        </p:nvSpPr>
        <p:spPr>
          <a:xfrm>
            <a:off x="428602" y="5442328"/>
            <a:ext cx="6137298" cy="52596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4453EBF1-ABB6-4170-B060-04C9CD44E1AD}"/>
              </a:ext>
            </a:extLst>
          </p:cNvPr>
          <p:cNvPicPr>
            <a:picLocks noChangeAspect="1"/>
          </p:cNvPicPr>
          <p:nvPr/>
        </p:nvPicPr>
        <p:blipFill rotWithShape="1">
          <a:blip r:embed="rId5"/>
          <a:srcRect r="17527"/>
          <a:stretch/>
        </p:blipFill>
        <p:spPr>
          <a:xfrm>
            <a:off x="1941232" y="3479067"/>
            <a:ext cx="7047193" cy="1477328"/>
          </a:xfrm>
          <a:prstGeom prst="rect">
            <a:avLst/>
          </a:prstGeom>
          <a:ln>
            <a:noFill/>
          </a:ln>
          <a:effectLst>
            <a:outerShdw blurRad="292100" dist="139700" dir="2700000" algn="tl" rotWithShape="0">
              <a:srgbClr val="333333">
                <a:alpha val="65000"/>
              </a:srgbClr>
            </a:outerShdw>
          </a:effectLst>
        </p:spPr>
      </p:pic>
      <p:sp>
        <p:nvSpPr>
          <p:cNvPr id="23" name="Rectangle 22">
            <a:extLst>
              <a:ext uri="{FF2B5EF4-FFF2-40B4-BE49-F238E27FC236}">
                <a16:creationId xmlns:a16="http://schemas.microsoft.com/office/drawing/2014/main" id="{3734BC88-0A92-46A4-A78B-B1128414C716}"/>
              </a:ext>
            </a:extLst>
          </p:cNvPr>
          <p:cNvSpPr/>
          <p:nvPr/>
        </p:nvSpPr>
        <p:spPr>
          <a:xfrm>
            <a:off x="6423002" y="4688472"/>
            <a:ext cx="797823" cy="28241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7DE57E2-23C7-4178-8DA5-EE1163C9F572}"/>
              </a:ext>
            </a:extLst>
          </p:cNvPr>
          <p:cNvSpPr txBox="1"/>
          <p:nvPr/>
        </p:nvSpPr>
        <p:spPr>
          <a:xfrm>
            <a:off x="7637652" y="3659966"/>
            <a:ext cx="4038600" cy="2308324"/>
          </a:xfrm>
          <a:prstGeom prst="rect">
            <a:avLst/>
          </a:prstGeom>
          <a:solidFill>
            <a:schemeClr val="bg1"/>
          </a:solidFill>
          <a:ln>
            <a:solidFill>
              <a:schemeClr val="tx1"/>
            </a:solidFill>
          </a:ln>
        </p:spPr>
        <p:txBody>
          <a:bodyPr wrap="square">
            <a:spAutoFit/>
          </a:bodyPr>
          <a:lstStyle/>
          <a:p>
            <a:r>
              <a:rPr lang="en-US" dirty="0"/>
              <a:t>Fun facts -- in this thread, Satoshi:</a:t>
            </a:r>
            <a:br>
              <a:rPr lang="en-US" dirty="0"/>
            </a:br>
            <a:r>
              <a:rPr lang="en-US" dirty="0"/>
              <a:t>* Invents what is now known as Merged Mining.</a:t>
            </a:r>
            <a:br>
              <a:rPr lang="en-US" dirty="0"/>
            </a:br>
            <a:r>
              <a:rPr lang="en-US" dirty="0"/>
              <a:t>* Assumes that there will be many separate blockchains that pay different fees (as if this were non-controversial!).</a:t>
            </a:r>
          </a:p>
          <a:p>
            <a:r>
              <a:rPr lang="en-US" dirty="0"/>
              <a:t>* The term “side chain” is used numerous times!</a:t>
            </a:r>
          </a:p>
        </p:txBody>
      </p:sp>
    </p:spTree>
    <p:extLst>
      <p:ext uri="{BB962C8B-B14F-4D97-AF65-F5344CB8AC3E}">
        <p14:creationId xmlns:p14="http://schemas.microsoft.com/office/powerpoint/2010/main" val="647596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E8DAC6E-0F52-486A-B620-C8E644757627}"/>
              </a:ext>
            </a:extLst>
          </p:cNvPr>
          <p:cNvSpPr>
            <a:spLocks noGrp="1"/>
          </p:cNvSpPr>
          <p:nvPr>
            <p:ph type="sldNum" sz="quarter" idx="12"/>
          </p:nvPr>
        </p:nvSpPr>
        <p:spPr/>
        <p:txBody>
          <a:bodyPr/>
          <a:lstStyle/>
          <a:p>
            <a:fld id="{64A73B7B-B545-4723-8D44-5CC401310D8B}" type="slidenum">
              <a:rPr lang="en-US" smtClean="0"/>
              <a:t>24</a:t>
            </a:fld>
            <a:endParaRPr lang="en-US" dirty="0"/>
          </a:p>
        </p:txBody>
      </p:sp>
      <p:pic>
        <p:nvPicPr>
          <p:cNvPr id="11" name="Picture 10">
            <a:extLst>
              <a:ext uri="{FF2B5EF4-FFF2-40B4-BE49-F238E27FC236}">
                <a16:creationId xmlns:a16="http://schemas.microsoft.com/office/drawing/2014/main" id="{2F2491EB-6D6D-4D06-8BBD-01D9669EC09C}"/>
              </a:ext>
            </a:extLst>
          </p:cNvPr>
          <p:cNvPicPr>
            <a:picLocks noChangeAspect="1"/>
          </p:cNvPicPr>
          <p:nvPr/>
        </p:nvPicPr>
        <p:blipFill>
          <a:blip r:embed="rId3"/>
          <a:stretch>
            <a:fillRect/>
          </a:stretch>
        </p:blipFill>
        <p:spPr>
          <a:xfrm>
            <a:off x="3970527" y="114376"/>
            <a:ext cx="7705725" cy="6115050"/>
          </a:xfrm>
          <a:prstGeom prst="rect">
            <a:avLst/>
          </a:prstGeom>
          <a:ln>
            <a:noFill/>
          </a:ln>
          <a:effectLst>
            <a:outerShdw blurRad="292100" dist="139700" dir="2700000" algn="tl" rotWithShape="0">
              <a:srgbClr val="333333">
                <a:alpha val="65000"/>
              </a:srgbClr>
            </a:outerShdw>
          </a:effectLst>
        </p:spPr>
      </p:pic>
      <p:sp>
        <p:nvSpPr>
          <p:cNvPr id="12" name="Title 1">
            <a:extLst>
              <a:ext uri="{FF2B5EF4-FFF2-40B4-BE49-F238E27FC236}">
                <a16:creationId xmlns:a16="http://schemas.microsoft.com/office/drawing/2014/main" id="{39D48532-42B0-4AF2-83A5-96808AAE9D1C}"/>
              </a:ext>
            </a:extLst>
          </p:cNvPr>
          <p:cNvSpPr txBox="1">
            <a:spLocks/>
          </p:cNvSpPr>
          <p:nvPr/>
        </p:nvSpPr>
        <p:spPr>
          <a:xfrm>
            <a:off x="285664" y="384214"/>
            <a:ext cx="3848100" cy="2149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Altcoins we should copy (?): </a:t>
            </a:r>
            <a:r>
              <a:rPr lang="en-US" dirty="0" err="1"/>
              <a:t>NameCoin</a:t>
            </a:r>
            <a:endParaRPr lang="en-US" dirty="0"/>
          </a:p>
        </p:txBody>
      </p:sp>
      <p:sp>
        <p:nvSpPr>
          <p:cNvPr id="16" name="Title 1">
            <a:extLst>
              <a:ext uri="{FF2B5EF4-FFF2-40B4-BE49-F238E27FC236}">
                <a16:creationId xmlns:a16="http://schemas.microsoft.com/office/drawing/2014/main" id="{49D25FB2-A6B1-4F6C-AC23-67E97143383E}"/>
              </a:ext>
            </a:extLst>
          </p:cNvPr>
          <p:cNvSpPr txBox="1">
            <a:spLocks/>
          </p:cNvSpPr>
          <p:nvPr/>
        </p:nvSpPr>
        <p:spPr>
          <a:xfrm>
            <a:off x="88900" y="2906694"/>
            <a:ext cx="3602780" cy="3098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Screenshot #0 from</a:t>
            </a:r>
            <a:br>
              <a:rPr lang="en-US" sz="3200" dirty="0"/>
            </a:br>
            <a:r>
              <a:rPr lang="en-US" sz="3200" dirty="0"/>
              <a:t> </a:t>
            </a:r>
            <a:r>
              <a:rPr lang="en-US" sz="3200" u="sng" dirty="0"/>
              <a:t>www.truthcoin.info/blog/bitnames/</a:t>
            </a:r>
            <a:r>
              <a:rPr lang="en-US" sz="3200" dirty="0"/>
              <a:t> </a:t>
            </a:r>
          </a:p>
        </p:txBody>
      </p:sp>
      <p:sp>
        <p:nvSpPr>
          <p:cNvPr id="7" name="Footer Placeholder 4">
            <a:extLst>
              <a:ext uri="{FF2B5EF4-FFF2-40B4-BE49-F238E27FC236}">
                <a16:creationId xmlns:a16="http://schemas.microsoft.com/office/drawing/2014/main" id="{7FF6713F-FB1D-4B8F-94EB-A14F3B695A82}"/>
              </a:ext>
            </a:extLst>
          </p:cNvPr>
          <p:cNvSpPr>
            <a:spLocks noGrp="1"/>
          </p:cNvSpPr>
          <p:nvPr>
            <p:ph type="ftr" sz="quarter" idx="11"/>
          </p:nvPr>
        </p:nvSpPr>
        <p:spPr>
          <a:xfrm>
            <a:off x="206138"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28864369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BA0B8-D46A-4955-A37C-79D4F683A16C}"/>
              </a:ext>
            </a:extLst>
          </p:cNvPr>
          <p:cNvSpPr>
            <a:spLocks noGrp="1"/>
          </p:cNvSpPr>
          <p:nvPr>
            <p:ph type="title"/>
          </p:nvPr>
        </p:nvSpPr>
        <p:spPr>
          <a:xfrm>
            <a:off x="88900" y="2906694"/>
            <a:ext cx="3602780" cy="3098800"/>
          </a:xfrm>
        </p:spPr>
        <p:txBody>
          <a:bodyPr>
            <a:normAutofit/>
          </a:bodyPr>
          <a:lstStyle/>
          <a:p>
            <a:pPr lvl="0"/>
            <a:r>
              <a:rPr lang="en-US" sz="3200" dirty="0"/>
              <a:t>Screenshot #1 from</a:t>
            </a:r>
            <a:br>
              <a:rPr lang="en-US" sz="3200" dirty="0"/>
            </a:br>
            <a:r>
              <a:rPr lang="en-US" sz="3200" dirty="0"/>
              <a:t> </a:t>
            </a:r>
            <a:r>
              <a:rPr lang="en-US" sz="3200" u="sng" dirty="0"/>
              <a:t>www.truthcoin.info/blog/bitnames/</a:t>
            </a:r>
            <a:r>
              <a:rPr lang="en-US" sz="3200" dirty="0"/>
              <a:t> </a:t>
            </a:r>
          </a:p>
        </p:txBody>
      </p:sp>
      <p:sp>
        <p:nvSpPr>
          <p:cNvPr id="5" name="Slide Number Placeholder 4">
            <a:extLst>
              <a:ext uri="{FF2B5EF4-FFF2-40B4-BE49-F238E27FC236}">
                <a16:creationId xmlns:a16="http://schemas.microsoft.com/office/drawing/2014/main" id="{DE8DAC6E-0F52-486A-B620-C8E644757627}"/>
              </a:ext>
            </a:extLst>
          </p:cNvPr>
          <p:cNvSpPr>
            <a:spLocks noGrp="1"/>
          </p:cNvSpPr>
          <p:nvPr>
            <p:ph type="sldNum" sz="quarter" idx="12"/>
          </p:nvPr>
        </p:nvSpPr>
        <p:spPr/>
        <p:txBody>
          <a:bodyPr/>
          <a:lstStyle/>
          <a:p>
            <a:fld id="{64A73B7B-B545-4723-8D44-5CC401310D8B}" type="slidenum">
              <a:rPr lang="en-US" smtClean="0"/>
              <a:t>25</a:t>
            </a:fld>
            <a:endParaRPr lang="en-US" dirty="0"/>
          </a:p>
        </p:txBody>
      </p:sp>
      <p:pic>
        <p:nvPicPr>
          <p:cNvPr id="6" name="Picture 5">
            <a:extLst>
              <a:ext uri="{FF2B5EF4-FFF2-40B4-BE49-F238E27FC236}">
                <a16:creationId xmlns:a16="http://schemas.microsoft.com/office/drawing/2014/main" id="{6EF2ABBD-8640-48BA-8211-E2358135FA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1680" y="711199"/>
            <a:ext cx="8202950" cy="5080807"/>
          </a:xfrm>
          <a:prstGeom prst="rect">
            <a:avLst/>
          </a:prstGeom>
          <a:ln>
            <a:noFill/>
          </a:ln>
          <a:effectLst>
            <a:outerShdw blurRad="292100" dist="139700" dir="2700000" algn="tl" rotWithShape="0">
              <a:srgbClr val="333333">
                <a:alpha val="65000"/>
              </a:srgbClr>
            </a:outerShdw>
          </a:effectLst>
        </p:spPr>
      </p:pic>
      <p:sp>
        <p:nvSpPr>
          <p:cNvPr id="8" name="Title 1">
            <a:extLst>
              <a:ext uri="{FF2B5EF4-FFF2-40B4-BE49-F238E27FC236}">
                <a16:creationId xmlns:a16="http://schemas.microsoft.com/office/drawing/2014/main" id="{819FF84A-2F4A-480E-89F1-EC4999921855}"/>
              </a:ext>
            </a:extLst>
          </p:cNvPr>
          <p:cNvSpPr txBox="1">
            <a:spLocks/>
          </p:cNvSpPr>
          <p:nvPr/>
        </p:nvSpPr>
        <p:spPr>
          <a:xfrm>
            <a:off x="285664" y="384214"/>
            <a:ext cx="3848100" cy="2149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Altcoins we should copy (?): </a:t>
            </a:r>
            <a:r>
              <a:rPr lang="en-US" dirty="0" err="1"/>
              <a:t>NameCoin</a:t>
            </a:r>
            <a:endParaRPr lang="en-US" dirty="0"/>
          </a:p>
        </p:txBody>
      </p:sp>
      <p:sp>
        <p:nvSpPr>
          <p:cNvPr id="7" name="Footer Placeholder 4">
            <a:extLst>
              <a:ext uri="{FF2B5EF4-FFF2-40B4-BE49-F238E27FC236}">
                <a16:creationId xmlns:a16="http://schemas.microsoft.com/office/drawing/2014/main" id="{E5BDA2C7-3C39-4ECF-A191-F53E97F21A93}"/>
              </a:ext>
            </a:extLst>
          </p:cNvPr>
          <p:cNvSpPr>
            <a:spLocks noGrp="1"/>
          </p:cNvSpPr>
          <p:nvPr>
            <p:ph type="ftr" sz="quarter" idx="11"/>
          </p:nvPr>
        </p:nvSpPr>
        <p:spPr>
          <a:xfrm>
            <a:off x="206138"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13425701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B580D0B-BCEB-467B-8808-8B24D6F6FE95}"/>
              </a:ext>
            </a:extLst>
          </p:cNvPr>
          <p:cNvSpPr>
            <a:spLocks noGrp="1"/>
          </p:cNvSpPr>
          <p:nvPr>
            <p:ph type="sldNum" sz="quarter" idx="12"/>
          </p:nvPr>
        </p:nvSpPr>
        <p:spPr/>
        <p:txBody>
          <a:bodyPr/>
          <a:lstStyle/>
          <a:p>
            <a:fld id="{64A73B7B-B545-4723-8D44-5CC401310D8B}" type="slidenum">
              <a:rPr lang="en-US" smtClean="0"/>
              <a:t>26</a:t>
            </a:fld>
            <a:endParaRPr lang="en-US" dirty="0"/>
          </a:p>
        </p:txBody>
      </p:sp>
      <p:pic>
        <p:nvPicPr>
          <p:cNvPr id="8" name="Picture 7">
            <a:extLst>
              <a:ext uri="{FF2B5EF4-FFF2-40B4-BE49-F238E27FC236}">
                <a16:creationId xmlns:a16="http://schemas.microsoft.com/office/drawing/2014/main" id="{DF7AE2AC-F2CF-43D7-B7E5-5B22789FED0D}"/>
              </a:ext>
            </a:extLst>
          </p:cNvPr>
          <p:cNvPicPr>
            <a:picLocks noChangeAspect="1"/>
          </p:cNvPicPr>
          <p:nvPr/>
        </p:nvPicPr>
        <p:blipFill rotWithShape="1">
          <a:blip r:embed="rId3">
            <a:extLst>
              <a:ext uri="{28A0092B-C50C-407E-A947-70E740481C1C}">
                <a14:useLocalDpi xmlns:a14="http://schemas.microsoft.com/office/drawing/2010/main" val="0"/>
              </a:ext>
            </a:extLst>
          </a:blip>
          <a:srcRect r="17415"/>
          <a:stretch/>
        </p:blipFill>
        <p:spPr>
          <a:xfrm>
            <a:off x="3740892" y="655809"/>
            <a:ext cx="7861300" cy="5191585"/>
          </a:xfrm>
          <a:prstGeom prst="rect">
            <a:avLst/>
          </a:prstGeom>
          <a:ln>
            <a:noFill/>
          </a:ln>
          <a:effectLst>
            <a:outerShdw blurRad="292100" dist="139700" dir="2700000" algn="tl" rotWithShape="0">
              <a:srgbClr val="333333">
                <a:alpha val="65000"/>
              </a:srgbClr>
            </a:outerShdw>
          </a:effectLst>
        </p:spPr>
      </p:pic>
      <p:sp>
        <p:nvSpPr>
          <p:cNvPr id="9" name="Title 1">
            <a:extLst>
              <a:ext uri="{FF2B5EF4-FFF2-40B4-BE49-F238E27FC236}">
                <a16:creationId xmlns:a16="http://schemas.microsoft.com/office/drawing/2014/main" id="{0B618630-F451-4CC5-8CA6-F2676FC33C0D}"/>
              </a:ext>
            </a:extLst>
          </p:cNvPr>
          <p:cNvSpPr>
            <a:spLocks noGrp="1"/>
          </p:cNvSpPr>
          <p:nvPr>
            <p:ph type="title"/>
          </p:nvPr>
        </p:nvSpPr>
        <p:spPr>
          <a:xfrm>
            <a:off x="88900" y="2906694"/>
            <a:ext cx="3602780" cy="3098800"/>
          </a:xfrm>
        </p:spPr>
        <p:txBody>
          <a:bodyPr>
            <a:normAutofit/>
          </a:bodyPr>
          <a:lstStyle/>
          <a:p>
            <a:pPr lvl="0"/>
            <a:r>
              <a:rPr lang="en-US" sz="3200" dirty="0"/>
              <a:t>Screenshot #2 from</a:t>
            </a:r>
            <a:br>
              <a:rPr lang="en-US" sz="3200" dirty="0"/>
            </a:br>
            <a:r>
              <a:rPr lang="en-US" sz="3200" dirty="0"/>
              <a:t> </a:t>
            </a:r>
            <a:r>
              <a:rPr lang="en-US" sz="3200" u="sng" dirty="0"/>
              <a:t>www.truthcoin.info/blog/bitnames/</a:t>
            </a:r>
            <a:r>
              <a:rPr lang="en-US" sz="3200" dirty="0"/>
              <a:t> </a:t>
            </a:r>
          </a:p>
        </p:txBody>
      </p:sp>
      <p:sp>
        <p:nvSpPr>
          <p:cNvPr id="10" name="Title 1">
            <a:extLst>
              <a:ext uri="{FF2B5EF4-FFF2-40B4-BE49-F238E27FC236}">
                <a16:creationId xmlns:a16="http://schemas.microsoft.com/office/drawing/2014/main" id="{6D00A10E-21BE-489B-BD67-454EADC7EB34}"/>
              </a:ext>
            </a:extLst>
          </p:cNvPr>
          <p:cNvSpPr txBox="1">
            <a:spLocks/>
          </p:cNvSpPr>
          <p:nvPr/>
        </p:nvSpPr>
        <p:spPr>
          <a:xfrm>
            <a:off x="285664" y="384214"/>
            <a:ext cx="3848100" cy="2149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Altcoins we should copy (?): </a:t>
            </a:r>
            <a:r>
              <a:rPr lang="en-US" dirty="0" err="1"/>
              <a:t>NameCoin</a:t>
            </a:r>
            <a:endParaRPr lang="en-US" dirty="0"/>
          </a:p>
        </p:txBody>
      </p:sp>
      <p:sp>
        <p:nvSpPr>
          <p:cNvPr id="7" name="Footer Placeholder 4">
            <a:extLst>
              <a:ext uri="{FF2B5EF4-FFF2-40B4-BE49-F238E27FC236}">
                <a16:creationId xmlns:a16="http://schemas.microsoft.com/office/drawing/2014/main" id="{A7F9DD60-82F9-4A75-B7F8-F2CCCC250374}"/>
              </a:ext>
            </a:extLst>
          </p:cNvPr>
          <p:cNvSpPr>
            <a:spLocks noGrp="1"/>
          </p:cNvSpPr>
          <p:nvPr>
            <p:ph type="ftr" sz="quarter" idx="11"/>
          </p:nvPr>
        </p:nvSpPr>
        <p:spPr>
          <a:xfrm>
            <a:off x="206138"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619529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868FAAF-3C7B-42DA-8044-03BC1444E6F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25834" y="1269565"/>
            <a:ext cx="7176358" cy="4804569"/>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EC47D3FE-8199-4E93-A7B1-D6DF1D6C9081}"/>
              </a:ext>
            </a:extLst>
          </p:cNvPr>
          <p:cNvSpPr>
            <a:spLocks noGrp="1"/>
          </p:cNvSpPr>
          <p:nvPr>
            <p:ph type="sldNum" sz="quarter" idx="12"/>
          </p:nvPr>
        </p:nvSpPr>
        <p:spPr/>
        <p:txBody>
          <a:bodyPr/>
          <a:lstStyle/>
          <a:p>
            <a:fld id="{64A73B7B-B545-4723-8D44-5CC401310D8B}" type="slidenum">
              <a:rPr lang="en-US" smtClean="0"/>
              <a:t>27</a:t>
            </a:fld>
            <a:endParaRPr lang="en-US" dirty="0"/>
          </a:p>
        </p:txBody>
      </p:sp>
      <p:sp>
        <p:nvSpPr>
          <p:cNvPr id="9" name="Title 1">
            <a:extLst>
              <a:ext uri="{FF2B5EF4-FFF2-40B4-BE49-F238E27FC236}">
                <a16:creationId xmlns:a16="http://schemas.microsoft.com/office/drawing/2014/main" id="{CE29426E-BDE9-4C4B-B3E2-9E385D917BB4}"/>
              </a:ext>
            </a:extLst>
          </p:cNvPr>
          <p:cNvSpPr>
            <a:spLocks noGrp="1"/>
          </p:cNvSpPr>
          <p:nvPr>
            <p:ph type="title"/>
          </p:nvPr>
        </p:nvSpPr>
        <p:spPr>
          <a:xfrm>
            <a:off x="88900" y="2906694"/>
            <a:ext cx="3602780" cy="3098800"/>
          </a:xfrm>
        </p:spPr>
        <p:txBody>
          <a:bodyPr>
            <a:normAutofit/>
          </a:bodyPr>
          <a:lstStyle/>
          <a:p>
            <a:pPr lvl="0"/>
            <a:r>
              <a:rPr lang="en-US" sz="3200" dirty="0"/>
              <a:t>Screenshot #3 from</a:t>
            </a:r>
            <a:br>
              <a:rPr lang="en-US" sz="3200" dirty="0"/>
            </a:br>
            <a:r>
              <a:rPr lang="en-US" sz="3200" dirty="0"/>
              <a:t> </a:t>
            </a:r>
            <a:r>
              <a:rPr lang="en-US" sz="3200" u="sng" dirty="0"/>
              <a:t>www.truthcoin.info/blog/bitnames/</a:t>
            </a:r>
            <a:r>
              <a:rPr lang="en-US" sz="3200" dirty="0"/>
              <a:t> </a:t>
            </a:r>
          </a:p>
        </p:txBody>
      </p:sp>
      <p:sp>
        <p:nvSpPr>
          <p:cNvPr id="10" name="Title 1">
            <a:extLst>
              <a:ext uri="{FF2B5EF4-FFF2-40B4-BE49-F238E27FC236}">
                <a16:creationId xmlns:a16="http://schemas.microsoft.com/office/drawing/2014/main" id="{E6F82C4E-C2B1-4B5E-A90C-A90846F9322D}"/>
              </a:ext>
            </a:extLst>
          </p:cNvPr>
          <p:cNvSpPr txBox="1">
            <a:spLocks/>
          </p:cNvSpPr>
          <p:nvPr/>
        </p:nvSpPr>
        <p:spPr>
          <a:xfrm>
            <a:off x="285664" y="384214"/>
            <a:ext cx="3848100" cy="2149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Altcoins we should copy (?): </a:t>
            </a:r>
            <a:r>
              <a:rPr lang="en-US" dirty="0" err="1"/>
              <a:t>NameCoin</a:t>
            </a:r>
            <a:endParaRPr lang="en-US" dirty="0"/>
          </a:p>
        </p:txBody>
      </p:sp>
      <p:sp>
        <p:nvSpPr>
          <p:cNvPr id="8" name="Footer Placeholder 4">
            <a:extLst>
              <a:ext uri="{FF2B5EF4-FFF2-40B4-BE49-F238E27FC236}">
                <a16:creationId xmlns:a16="http://schemas.microsoft.com/office/drawing/2014/main" id="{08CCD40B-5B3E-4EC7-A330-933F13A9FD1C}"/>
              </a:ext>
            </a:extLst>
          </p:cNvPr>
          <p:cNvSpPr>
            <a:spLocks noGrp="1"/>
          </p:cNvSpPr>
          <p:nvPr>
            <p:ph type="ftr" sz="quarter" idx="11"/>
          </p:nvPr>
        </p:nvSpPr>
        <p:spPr>
          <a:xfrm>
            <a:off x="206138"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25985583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7AAD7-4E2B-4176-9DD8-73E7AC16F937}"/>
              </a:ext>
            </a:extLst>
          </p:cNvPr>
          <p:cNvSpPr>
            <a:spLocks noGrp="1"/>
          </p:cNvSpPr>
          <p:nvPr>
            <p:ph type="title"/>
          </p:nvPr>
        </p:nvSpPr>
        <p:spPr>
          <a:xfrm>
            <a:off x="598398" y="200025"/>
            <a:ext cx="10995204" cy="765175"/>
          </a:xfrm>
        </p:spPr>
        <p:txBody>
          <a:bodyPr>
            <a:normAutofit fontScale="90000"/>
          </a:bodyPr>
          <a:lstStyle/>
          <a:p>
            <a:r>
              <a:rPr lang="en-US" dirty="0"/>
              <a:t>Altcoins we should copy (?): XCP / </a:t>
            </a:r>
            <a:r>
              <a:rPr lang="en-US" dirty="0" err="1"/>
              <a:t>BitAssets</a:t>
            </a:r>
            <a:r>
              <a:rPr lang="en-US" dirty="0"/>
              <a:t> / ERC20</a:t>
            </a:r>
          </a:p>
        </p:txBody>
      </p:sp>
      <p:sp>
        <p:nvSpPr>
          <p:cNvPr id="3" name="Content Placeholder 2">
            <a:extLst>
              <a:ext uri="{FF2B5EF4-FFF2-40B4-BE49-F238E27FC236}">
                <a16:creationId xmlns:a16="http://schemas.microsoft.com/office/drawing/2014/main" id="{CA255FC2-F906-4EC4-8EDE-ACC1C0EE953D}"/>
              </a:ext>
            </a:extLst>
          </p:cNvPr>
          <p:cNvSpPr>
            <a:spLocks noGrp="1"/>
          </p:cNvSpPr>
          <p:nvPr>
            <p:ph idx="1"/>
          </p:nvPr>
        </p:nvSpPr>
        <p:spPr/>
        <p:txBody>
          <a:bodyPr/>
          <a:lstStyle/>
          <a:p>
            <a:r>
              <a:rPr lang="en-US" dirty="0"/>
              <a:t>Screenshots NFT craze, Cap table, Outstanding Bonds</a:t>
            </a:r>
          </a:p>
        </p:txBody>
      </p:sp>
      <p:sp>
        <p:nvSpPr>
          <p:cNvPr id="5" name="Slide Number Placeholder 4">
            <a:extLst>
              <a:ext uri="{FF2B5EF4-FFF2-40B4-BE49-F238E27FC236}">
                <a16:creationId xmlns:a16="http://schemas.microsoft.com/office/drawing/2014/main" id="{8D9FB934-99B6-401B-AE1A-DF25396D967F}"/>
              </a:ext>
            </a:extLst>
          </p:cNvPr>
          <p:cNvSpPr>
            <a:spLocks noGrp="1"/>
          </p:cNvSpPr>
          <p:nvPr>
            <p:ph type="sldNum" sz="quarter" idx="12"/>
          </p:nvPr>
        </p:nvSpPr>
        <p:spPr/>
        <p:txBody>
          <a:bodyPr/>
          <a:lstStyle/>
          <a:p>
            <a:fld id="{64A73B7B-B545-4723-8D44-5CC401310D8B}" type="slidenum">
              <a:rPr lang="en-US" smtClean="0"/>
              <a:t>28</a:t>
            </a:fld>
            <a:endParaRPr lang="en-US" dirty="0"/>
          </a:p>
        </p:txBody>
      </p:sp>
      <p:pic>
        <p:nvPicPr>
          <p:cNvPr id="9" name="Picture 8">
            <a:extLst>
              <a:ext uri="{FF2B5EF4-FFF2-40B4-BE49-F238E27FC236}">
                <a16:creationId xmlns:a16="http://schemas.microsoft.com/office/drawing/2014/main" id="{9873DCCA-077C-49D6-BEA3-3ECA2F6E2DFB}"/>
              </a:ext>
            </a:extLst>
          </p:cNvPr>
          <p:cNvPicPr>
            <a:picLocks noChangeAspect="1"/>
          </p:cNvPicPr>
          <p:nvPr/>
        </p:nvPicPr>
        <p:blipFill>
          <a:blip r:embed="rId3"/>
          <a:stretch>
            <a:fillRect/>
          </a:stretch>
        </p:blipFill>
        <p:spPr>
          <a:xfrm>
            <a:off x="681047" y="1166736"/>
            <a:ext cx="10995205" cy="4617389"/>
          </a:xfrm>
          <a:prstGeom prst="rect">
            <a:avLst/>
          </a:prstGeom>
        </p:spPr>
      </p:pic>
      <p:sp>
        <p:nvSpPr>
          <p:cNvPr id="10" name="TextBox 9">
            <a:extLst>
              <a:ext uri="{FF2B5EF4-FFF2-40B4-BE49-F238E27FC236}">
                <a16:creationId xmlns:a16="http://schemas.microsoft.com/office/drawing/2014/main" id="{A9759B89-C0A5-42F5-996F-EAB1AB69CC6D}"/>
              </a:ext>
            </a:extLst>
          </p:cNvPr>
          <p:cNvSpPr txBox="1"/>
          <p:nvPr/>
        </p:nvSpPr>
        <p:spPr>
          <a:xfrm>
            <a:off x="8483600" y="4908550"/>
            <a:ext cx="1104900" cy="369332"/>
          </a:xfrm>
          <a:prstGeom prst="rect">
            <a:avLst/>
          </a:prstGeom>
          <a:noFill/>
        </p:spPr>
        <p:txBody>
          <a:bodyPr wrap="square" rtlCol="0">
            <a:spAutoFit/>
          </a:bodyPr>
          <a:lstStyle/>
          <a:p>
            <a:r>
              <a:rPr lang="en-US" b="1" dirty="0">
                <a:solidFill>
                  <a:srgbClr val="FF0000"/>
                </a:solidFill>
              </a:rPr>
              <a:t>So lame!!</a:t>
            </a:r>
          </a:p>
        </p:txBody>
      </p:sp>
      <p:sp>
        <p:nvSpPr>
          <p:cNvPr id="8" name="Footer Placeholder 4">
            <a:extLst>
              <a:ext uri="{FF2B5EF4-FFF2-40B4-BE49-F238E27FC236}">
                <a16:creationId xmlns:a16="http://schemas.microsoft.com/office/drawing/2014/main" id="{D2C83FBD-C4ED-4F17-A654-4965CD826B58}"/>
              </a:ext>
            </a:extLst>
          </p:cNvPr>
          <p:cNvSpPr>
            <a:spLocks noGrp="1"/>
          </p:cNvSpPr>
          <p:nvPr>
            <p:ph type="ftr" sz="quarter" idx="11"/>
          </p:nvPr>
        </p:nvSpPr>
        <p:spPr>
          <a:xfrm>
            <a:off x="206138"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34825425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33903-DCC9-4C1D-9997-B121EFFF823F}"/>
              </a:ext>
            </a:extLst>
          </p:cNvPr>
          <p:cNvSpPr>
            <a:spLocks noGrp="1"/>
          </p:cNvSpPr>
          <p:nvPr>
            <p:ph type="title"/>
          </p:nvPr>
        </p:nvSpPr>
        <p:spPr/>
        <p:txBody>
          <a:bodyPr/>
          <a:lstStyle/>
          <a:p>
            <a:r>
              <a:rPr lang="en-US" dirty="0"/>
              <a:t>Prediction Markets</a:t>
            </a:r>
          </a:p>
        </p:txBody>
      </p:sp>
      <p:sp>
        <p:nvSpPr>
          <p:cNvPr id="3" name="Content Placeholder 2">
            <a:extLst>
              <a:ext uri="{FF2B5EF4-FFF2-40B4-BE49-F238E27FC236}">
                <a16:creationId xmlns:a16="http://schemas.microsoft.com/office/drawing/2014/main" id="{85BEC084-025F-46DB-8A83-68CE52AD61D0}"/>
              </a:ext>
            </a:extLst>
          </p:cNvPr>
          <p:cNvSpPr>
            <a:spLocks noGrp="1"/>
          </p:cNvSpPr>
          <p:nvPr>
            <p:ph idx="1"/>
          </p:nvPr>
        </p:nvSpPr>
        <p:spPr>
          <a:xfrm>
            <a:off x="5878285" y="327024"/>
            <a:ext cx="5397500" cy="511175"/>
          </a:xfrm>
        </p:spPr>
        <p:txBody>
          <a:bodyPr>
            <a:normAutofit fontScale="70000" lnSpcReduction="20000"/>
          </a:bodyPr>
          <a:lstStyle/>
          <a:p>
            <a:r>
              <a:rPr lang="en-US" dirty="0"/>
              <a:t>Screenshots</a:t>
            </a:r>
            <a:r>
              <a:rPr lang="en-US" baseline="0" dirty="0"/>
              <a:t> from my own BTC sidechain project</a:t>
            </a:r>
          </a:p>
          <a:p>
            <a:endParaRPr lang="en-US" dirty="0"/>
          </a:p>
        </p:txBody>
      </p:sp>
      <p:sp>
        <p:nvSpPr>
          <p:cNvPr id="4" name="Slide Number Placeholder 3">
            <a:extLst>
              <a:ext uri="{FF2B5EF4-FFF2-40B4-BE49-F238E27FC236}">
                <a16:creationId xmlns:a16="http://schemas.microsoft.com/office/drawing/2014/main" id="{424CFB27-8612-4626-A422-D127584B6916}"/>
              </a:ext>
            </a:extLst>
          </p:cNvPr>
          <p:cNvSpPr>
            <a:spLocks noGrp="1"/>
          </p:cNvSpPr>
          <p:nvPr>
            <p:ph type="sldNum" sz="quarter" idx="12"/>
          </p:nvPr>
        </p:nvSpPr>
        <p:spPr/>
        <p:txBody>
          <a:bodyPr/>
          <a:lstStyle/>
          <a:p>
            <a:fld id="{64A73B7B-B545-4723-8D44-5CC401310D8B}" type="slidenum">
              <a:rPr lang="en-US" smtClean="0"/>
              <a:t>29</a:t>
            </a:fld>
            <a:endParaRPr lang="en-US" dirty="0"/>
          </a:p>
        </p:txBody>
      </p:sp>
      <p:sp>
        <p:nvSpPr>
          <p:cNvPr id="5" name="Footer Placeholder 4">
            <a:extLst>
              <a:ext uri="{FF2B5EF4-FFF2-40B4-BE49-F238E27FC236}">
                <a16:creationId xmlns:a16="http://schemas.microsoft.com/office/drawing/2014/main" id="{9124E994-0769-47AA-8E59-55B17EEDB4BB}"/>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pic>
        <p:nvPicPr>
          <p:cNvPr id="6" name="Picture 5" descr="A screenshot of a cell phone&#10;&#10;Description automatically generated">
            <a:extLst>
              <a:ext uri="{FF2B5EF4-FFF2-40B4-BE49-F238E27FC236}">
                <a16:creationId xmlns:a16="http://schemas.microsoft.com/office/drawing/2014/main" id="{C12F3474-7C54-4320-A5A3-918DC5D97E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184" y="653567"/>
            <a:ext cx="8418411" cy="6004407"/>
          </a:xfrm>
          <a:prstGeom prst="rect">
            <a:avLst/>
          </a:prstGeom>
          <a:ln>
            <a:noFill/>
          </a:ln>
          <a:effectLst>
            <a:outerShdw blurRad="292100" dist="139700" dir="2700000" algn="tl" rotWithShape="0">
              <a:srgbClr val="333333">
                <a:alpha val="65000"/>
              </a:srgbClr>
            </a:outerShdw>
          </a:effectLst>
        </p:spPr>
      </p:pic>
      <p:sp>
        <p:nvSpPr>
          <p:cNvPr id="7" name="Content Placeholder 2">
            <a:extLst>
              <a:ext uri="{FF2B5EF4-FFF2-40B4-BE49-F238E27FC236}">
                <a16:creationId xmlns:a16="http://schemas.microsoft.com/office/drawing/2014/main" id="{00282280-1A7B-47C4-AF3A-990C2B788564}"/>
              </a:ext>
            </a:extLst>
          </p:cNvPr>
          <p:cNvSpPr txBox="1">
            <a:spLocks/>
          </p:cNvSpPr>
          <p:nvPr/>
        </p:nvSpPr>
        <p:spPr>
          <a:xfrm>
            <a:off x="9256611" y="709610"/>
            <a:ext cx="2771221" cy="51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i="1" dirty="0"/>
              <a:t>www.BitcoinHivemind.com</a:t>
            </a:r>
          </a:p>
        </p:txBody>
      </p:sp>
    </p:spTree>
    <p:extLst>
      <p:ext uri="{BB962C8B-B14F-4D97-AF65-F5344CB8AC3E}">
        <p14:creationId xmlns:p14="http://schemas.microsoft.com/office/powerpoint/2010/main" val="2824808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497A6-6AA4-4CBF-A197-422FF714806C}"/>
              </a:ext>
            </a:extLst>
          </p:cNvPr>
          <p:cNvSpPr>
            <a:spLocks noGrp="1"/>
          </p:cNvSpPr>
          <p:nvPr>
            <p:ph type="title"/>
          </p:nvPr>
        </p:nvSpPr>
        <p:spPr/>
        <p:txBody>
          <a:bodyPr>
            <a:normAutofit fontScale="90000"/>
          </a:bodyPr>
          <a:lstStyle/>
          <a:p>
            <a:r>
              <a:rPr lang="en-US" sz="5400" dirty="0"/>
              <a:t>The Goal</a:t>
            </a:r>
          </a:p>
        </p:txBody>
      </p:sp>
      <p:sp>
        <p:nvSpPr>
          <p:cNvPr id="5" name="Slide Number Placeholder 4">
            <a:extLst>
              <a:ext uri="{FF2B5EF4-FFF2-40B4-BE49-F238E27FC236}">
                <a16:creationId xmlns:a16="http://schemas.microsoft.com/office/drawing/2014/main" id="{E52F484F-FFEC-472D-8918-68E2E5456F75}"/>
              </a:ext>
            </a:extLst>
          </p:cNvPr>
          <p:cNvSpPr>
            <a:spLocks noGrp="1"/>
          </p:cNvSpPr>
          <p:nvPr>
            <p:ph type="sldNum" sz="quarter" idx="12"/>
          </p:nvPr>
        </p:nvSpPr>
        <p:spPr/>
        <p:txBody>
          <a:bodyPr/>
          <a:lstStyle/>
          <a:p>
            <a:fld id="{64A73B7B-B545-4723-8D44-5CC401310D8B}" type="slidenum">
              <a:rPr lang="en-US" smtClean="0"/>
              <a:t>3</a:t>
            </a:fld>
            <a:endParaRPr lang="en-US" dirty="0"/>
          </a:p>
        </p:txBody>
      </p:sp>
      <p:sp>
        <p:nvSpPr>
          <p:cNvPr id="6" name="Speech Bubble: Oval 5">
            <a:extLst>
              <a:ext uri="{FF2B5EF4-FFF2-40B4-BE49-F238E27FC236}">
                <a16:creationId xmlns:a16="http://schemas.microsoft.com/office/drawing/2014/main" id="{37EC36BD-DDAA-4661-9C36-E13B7F2EF144}"/>
              </a:ext>
            </a:extLst>
          </p:cNvPr>
          <p:cNvSpPr/>
          <p:nvPr/>
        </p:nvSpPr>
        <p:spPr>
          <a:xfrm>
            <a:off x="2551010" y="668164"/>
            <a:ext cx="6747369" cy="1530105"/>
          </a:xfrm>
          <a:prstGeom prst="wedgeEllipseCallout">
            <a:avLst>
              <a:gd name="adj1" fmla="val -51929"/>
              <a:gd name="adj2" fmla="val 1091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Bitcoin does seem great… but can it do _______ ?</a:t>
            </a:r>
          </a:p>
        </p:txBody>
      </p:sp>
      <p:pic>
        <p:nvPicPr>
          <p:cNvPr id="8" name="Picture 7">
            <a:extLst>
              <a:ext uri="{FF2B5EF4-FFF2-40B4-BE49-F238E27FC236}">
                <a16:creationId xmlns:a16="http://schemas.microsoft.com/office/drawing/2014/main" id="{27101454-BC0B-40E3-A7F9-68E0135CF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783" y="2835169"/>
            <a:ext cx="2539682" cy="2539682"/>
          </a:xfrm>
          <a:prstGeom prst="rect">
            <a:avLst/>
          </a:prstGeom>
        </p:spPr>
      </p:pic>
      <p:pic>
        <p:nvPicPr>
          <p:cNvPr id="9" name="Picture 8">
            <a:extLst>
              <a:ext uri="{FF2B5EF4-FFF2-40B4-BE49-F238E27FC236}">
                <a16:creationId xmlns:a16="http://schemas.microsoft.com/office/drawing/2014/main" id="{FF85FD84-6442-4E34-8017-46F0CBA82F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0023" y="2490785"/>
            <a:ext cx="2799779" cy="2799779"/>
          </a:xfrm>
          <a:prstGeom prst="rect">
            <a:avLst/>
          </a:prstGeom>
        </p:spPr>
      </p:pic>
      <p:sp>
        <p:nvSpPr>
          <p:cNvPr id="10" name="Speech Bubble: Oval 9">
            <a:extLst>
              <a:ext uri="{FF2B5EF4-FFF2-40B4-BE49-F238E27FC236}">
                <a16:creationId xmlns:a16="http://schemas.microsoft.com/office/drawing/2014/main" id="{26F07696-73C1-44B1-8FE3-8A85DBCB2B4F}"/>
              </a:ext>
            </a:extLst>
          </p:cNvPr>
          <p:cNvSpPr/>
          <p:nvPr/>
        </p:nvSpPr>
        <p:spPr>
          <a:xfrm>
            <a:off x="4724882" y="4902634"/>
            <a:ext cx="2945998" cy="1255062"/>
          </a:xfrm>
          <a:prstGeom prst="wedgeEllipseCallout">
            <a:avLst>
              <a:gd name="adj1" fmla="val 94853"/>
              <a:gd name="adj2" fmla="val -194082"/>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1"/>
                </a:solidFill>
              </a:rPr>
              <a:t>Yes.</a:t>
            </a:r>
            <a:br>
              <a:rPr lang="en-US" sz="2800" dirty="0">
                <a:solidFill>
                  <a:schemeClr val="bg1"/>
                </a:solidFill>
              </a:rPr>
            </a:br>
            <a:r>
              <a:rPr lang="en-US" sz="2800" dirty="0">
                <a:solidFill>
                  <a:schemeClr val="bg1"/>
                </a:solidFill>
              </a:rPr>
              <a:t>See BIP 300.</a:t>
            </a:r>
          </a:p>
        </p:txBody>
      </p:sp>
      <p:sp>
        <p:nvSpPr>
          <p:cNvPr id="11" name="TextBox 10">
            <a:extLst>
              <a:ext uri="{FF2B5EF4-FFF2-40B4-BE49-F238E27FC236}">
                <a16:creationId xmlns:a16="http://schemas.microsoft.com/office/drawing/2014/main" id="{A7F1684F-A847-4ACF-90AC-6BFE601B815D}"/>
              </a:ext>
            </a:extLst>
          </p:cNvPr>
          <p:cNvSpPr txBox="1"/>
          <p:nvPr/>
        </p:nvSpPr>
        <p:spPr>
          <a:xfrm>
            <a:off x="1656916" y="5511365"/>
            <a:ext cx="1369415" cy="646331"/>
          </a:xfrm>
          <a:prstGeom prst="rect">
            <a:avLst/>
          </a:prstGeom>
          <a:noFill/>
        </p:spPr>
        <p:txBody>
          <a:bodyPr wrap="square" rtlCol="0">
            <a:spAutoFit/>
          </a:bodyPr>
          <a:lstStyle/>
          <a:p>
            <a:pPr algn="ctr"/>
            <a:r>
              <a:rPr lang="en-US" sz="3600" dirty="0"/>
              <a:t>Noob</a:t>
            </a:r>
          </a:p>
        </p:txBody>
      </p:sp>
      <p:sp>
        <p:nvSpPr>
          <p:cNvPr id="12" name="TextBox 11">
            <a:extLst>
              <a:ext uri="{FF2B5EF4-FFF2-40B4-BE49-F238E27FC236}">
                <a16:creationId xmlns:a16="http://schemas.microsoft.com/office/drawing/2014/main" id="{9ED44430-DEF2-48EB-93BD-CA66BD9B7EEE}"/>
              </a:ext>
            </a:extLst>
          </p:cNvPr>
          <p:cNvSpPr txBox="1"/>
          <p:nvPr/>
        </p:nvSpPr>
        <p:spPr>
          <a:xfrm>
            <a:off x="7670879" y="5409003"/>
            <a:ext cx="2799779" cy="646331"/>
          </a:xfrm>
          <a:prstGeom prst="rect">
            <a:avLst/>
          </a:prstGeom>
          <a:noFill/>
        </p:spPr>
        <p:txBody>
          <a:bodyPr wrap="square" rtlCol="0">
            <a:spAutoFit/>
          </a:bodyPr>
          <a:lstStyle/>
          <a:p>
            <a:pPr algn="ctr"/>
            <a:r>
              <a:rPr lang="en-US" sz="3600" dirty="0" err="1"/>
              <a:t>Bitcoiner</a:t>
            </a:r>
            <a:endParaRPr lang="en-US" sz="3600" dirty="0"/>
          </a:p>
        </p:txBody>
      </p:sp>
      <p:sp>
        <p:nvSpPr>
          <p:cNvPr id="13" name="Speech Bubble: Oval 12">
            <a:extLst>
              <a:ext uri="{FF2B5EF4-FFF2-40B4-BE49-F238E27FC236}">
                <a16:creationId xmlns:a16="http://schemas.microsoft.com/office/drawing/2014/main" id="{39D9911D-7E8C-4C8A-8FDE-A3633527DB19}"/>
              </a:ext>
            </a:extLst>
          </p:cNvPr>
          <p:cNvSpPr/>
          <p:nvPr/>
        </p:nvSpPr>
        <p:spPr>
          <a:xfrm>
            <a:off x="3026331" y="2562926"/>
            <a:ext cx="4773691" cy="2339708"/>
          </a:xfrm>
          <a:prstGeom prst="wedgeEllipseCallout">
            <a:avLst>
              <a:gd name="adj1" fmla="val 77544"/>
              <a:gd name="adj2" fmla="val -28778"/>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Actually we DON’T want Bitcoin to do ______ in the first place because it is actually a bad due to _______, as you can read ______. But if by ______ you really mean ______, then yes Bitcoin can do that!  Eventually we are working on _____ which should be able to do ______ even better than ______ anyway but it is actually a good thing that the protocol is so difficult to upgrade </a:t>
            </a:r>
            <a:r>
              <a:rPr lang="en-US" sz="1400" dirty="0" err="1">
                <a:solidFill>
                  <a:schemeClr val="tx1"/>
                </a:solidFill>
              </a:rPr>
              <a:t>beca</a:t>
            </a:r>
            <a:r>
              <a:rPr lang="en-US" sz="1400" dirty="0">
                <a:solidFill>
                  <a:schemeClr val="tx1"/>
                </a:solidFill>
              </a:rPr>
              <a:t> …</a:t>
            </a:r>
          </a:p>
        </p:txBody>
      </p:sp>
      <p:sp>
        <p:nvSpPr>
          <p:cNvPr id="14" name="Multiplication Sign 13">
            <a:extLst>
              <a:ext uri="{FF2B5EF4-FFF2-40B4-BE49-F238E27FC236}">
                <a16:creationId xmlns:a16="http://schemas.microsoft.com/office/drawing/2014/main" id="{348EF7D1-BF8F-4646-9017-E87798FFF0AC}"/>
              </a:ext>
            </a:extLst>
          </p:cNvPr>
          <p:cNvSpPr/>
          <p:nvPr/>
        </p:nvSpPr>
        <p:spPr>
          <a:xfrm>
            <a:off x="3964905" y="1779042"/>
            <a:ext cx="3200046" cy="3299915"/>
          </a:xfrm>
          <a:prstGeom prst="mathMultiply">
            <a:avLst>
              <a:gd name="adj1" fmla="val 8588"/>
            </a:avLst>
          </a:prstGeom>
          <a:solidFill>
            <a:schemeClr val="tx1">
              <a:alpha val="2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0AE5513E-0F16-4FA9-86B1-1F4E055469C7}"/>
              </a:ext>
            </a:extLst>
          </p:cNvPr>
          <p:cNvCxnSpPr>
            <a:cxnSpLocks/>
          </p:cNvCxnSpPr>
          <p:nvPr/>
        </p:nvCxnSpPr>
        <p:spPr>
          <a:xfrm flipV="1">
            <a:off x="7255823" y="700304"/>
            <a:ext cx="2799779" cy="96224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93B7DF3-547F-437F-BAD0-E45EA0E9111A}"/>
              </a:ext>
            </a:extLst>
          </p:cNvPr>
          <p:cNvCxnSpPr>
            <a:cxnSpLocks/>
          </p:cNvCxnSpPr>
          <p:nvPr/>
        </p:nvCxnSpPr>
        <p:spPr>
          <a:xfrm flipV="1">
            <a:off x="10103102" y="498764"/>
            <a:ext cx="0" cy="233640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4F0CF6C-DF53-47A2-B78D-807C186B3C46}"/>
              </a:ext>
            </a:extLst>
          </p:cNvPr>
          <p:cNvSpPr txBox="1"/>
          <p:nvPr/>
        </p:nvSpPr>
        <p:spPr>
          <a:xfrm>
            <a:off x="10150603" y="428218"/>
            <a:ext cx="2007917" cy="2677656"/>
          </a:xfrm>
          <a:prstGeom prst="rect">
            <a:avLst/>
          </a:prstGeom>
          <a:noFill/>
        </p:spPr>
        <p:txBody>
          <a:bodyPr wrap="square" rtlCol="0">
            <a:spAutoFit/>
          </a:bodyPr>
          <a:lstStyle/>
          <a:p>
            <a:r>
              <a:rPr lang="en-US" sz="1600" dirty="0"/>
              <a:t>Smart Contracts</a:t>
            </a:r>
            <a:br>
              <a:rPr lang="en-US" dirty="0"/>
            </a:br>
            <a:r>
              <a:rPr lang="en-US" dirty="0" err="1"/>
              <a:t>DeFi</a:t>
            </a:r>
            <a:br>
              <a:rPr lang="en-US" dirty="0"/>
            </a:br>
            <a:r>
              <a:rPr lang="en-US" sz="1600" dirty="0"/>
              <a:t>Turing Completeness</a:t>
            </a:r>
            <a:br>
              <a:rPr lang="en-US" dirty="0"/>
            </a:br>
            <a:r>
              <a:rPr lang="en-US" dirty="0"/>
              <a:t>Ring Signatures</a:t>
            </a:r>
            <a:br>
              <a:rPr lang="en-US" dirty="0"/>
            </a:br>
            <a:r>
              <a:rPr lang="en-US" dirty="0"/>
              <a:t>zk-Snarks</a:t>
            </a:r>
            <a:br>
              <a:rPr lang="en-US" dirty="0"/>
            </a:br>
            <a:r>
              <a:rPr lang="en-US" sz="1600" dirty="0"/>
              <a:t>Large </a:t>
            </a:r>
            <a:r>
              <a:rPr lang="en-US" sz="1600" dirty="0" err="1"/>
              <a:t>Blocksizes</a:t>
            </a:r>
            <a:endParaRPr lang="en-US" sz="1600" dirty="0"/>
          </a:p>
          <a:p>
            <a:r>
              <a:rPr lang="en-US" sz="1600" dirty="0"/>
              <a:t>NFTs</a:t>
            </a:r>
            <a:br>
              <a:rPr lang="en-US" dirty="0"/>
            </a:br>
            <a:r>
              <a:rPr lang="en-US" dirty="0"/>
              <a:t>Oracles</a:t>
            </a:r>
          </a:p>
          <a:p>
            <a:r>
              <a:rPr lang="en-US" dirty="0" err="1"/>
              <a:t>Mimblewimble</a:t>
            </a:r>
            <a:endParaRPr lang="en-US" dirty="0"/>
          </a:p>
          <a:p>
            <a:r>
              <a:rPr lang="en-US" sz="1400" dirty="0"/>
              <a:t>…(</a:t>
            </a:r>
            <a:r>
              <a:rPr lang="en-US" sz="1400" dirty="0" err="1"/>
              <a:t>etc</a:t>
            </a:r>
            <a:r>
              <a:rPr lang="en-US" sz="1400" dirty="0"/>
              <a:t>)</a:t>
            </a:r>
            <a:endParaRPr lang="en-US" dirty="0"/>
          </a:p>
        </p:txBody>
      </p:sp>
      <p:sp>
        <p:nvSpPr>
          <p:cNvPr id="23" name="Footer Placeholder 4">
            <a:extLst>
              <a:ext uri="{FF2B5EF4-FFF2-40B4-BE49-F238E27FC236}">
                <a16:creationId xmlns:a16="http://schemas.microsoft.com/office/drawing/2014/main" id="{219D494D-9CA4-459E-BA8B-65B7BFD83B26}"/>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22939650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33903-DCC9-4C1D-9997-B121EFFF823F}"/>
              </a:ext>
            </a:extLst>
          </p:cNvPr>
          <p:cNvSpPr>
            <a:spLocks noGrp="1"/>
          </p:cNvSpPr>
          <p:nvPr>
            <p:ph type="title"/>
          </p:nvPr>
        </p:nvSpPr>
        <p:spPr/>
        <p:txBody>
          <a:bodyPr/>
          <a:lstStyle/>
          <a:p>
            <a:r>
              <a:rPr lang="en-US" dirty="0"/>
              <a:t>Prediction Markets</a:t>
            </a:r>
          </a:p>
        </p:txBody>
      </p:sp>
      <p:sp>
        <p:nvSpPr>
          <p:cNvPr id="4" name="Slide Number Placeholder 3">
            <a:extLst>
              <a:ext uri="{FF2B5EF4-FFF2-40B4-BE49-F238E27FC236}">
                <a16:creationId xmlns:a16="http://schemas.microsoft.com/office/drawing/2014/main" id="{424CFB27-8612-4626-A422-D127584B6916}"/>
              </a:ext>
            </a:extLst>
          </p:cNvPr>
          <p:cNvSpPr>
            <a:spLocks noGrp="1"/>
          </p:cNvSpPr>
          <p:nvPr>
            <p:ph type="sldNum" sz="quarter" idx="12"/>
          </p:nvPr>
        </p:nvSpPr>
        <p:spPr/>
        <p:txBody>
          <a:bodyPr/>
          <a:lstStyle/>
          <a:p>
            <a:fld id="{64A73B7B-B545-4723-8D44-5CC401310D8B}" type="slidenum">
              <a:rPr lang="en-US" smtClean="0"/>
              <a:t>30</a:t>
            </a:fld>
            <a:endParaRPr lang="en-US" dirty="0"/>
          </a:p>
        </p:txBody>
      </p:sp>
      <p:sp>
        <p:nvSpPr>
          <p:cNvPr id="5" name="Footer Placeholder 4">
            <a:extLst>
              <a:ext uri="{FF2B5EF4-FFF2-40B4-BE49-F238E27FC236}">
                <a16:creationId xmlns:a16="http://schemas.microsoft.com/office/drawing/2014/main" id="{9124E994-0769-47AA-8E59-55B17EEDB4BB}"/>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t>www.bip300.info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6" name="Picture 5" descr="A screenshot of a cell phone&#10;&#10;Description automatically generated">
            <a:extLst>
              <a:ext uri="{FF2B5EF4-FFF2-40B4-BE49-F238E27FC236}">
                <a16:creationId xmlns:a16="http://schemas.microsoft.com/office/drawing/2014/main" id="{C12F3474-7C54-4320-A5A3-918DC5D97E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184" y="653567"/>
            <a:ext cx="8418411" cy="6004407"/>
          </a:xfrm>
          <a:prstGeom prst="rect">
            <a:avLst/>
          </a:prstGeom>
          <a:ln>
            <a:noFill/>
          </a:ln>
          <a:effectLst>
            <a:outerShdw blurRad="292100" dist="139700" dir="2700000" algn="tl" rotWithShape="0">
              <a:srgbClr val="333333">
                <a:alpha val="65000"/>
              </a:srgbClr>
            </a:outerShdw>
          </a:effectLst>
        </p:spPr>
      </p:pic>
      <p:pic>
        <p:nvPicPr>
          <p:cNvPr id="8" name="Picture 7" descr="A screenshot of a social media post&#10;&#10;Description automatically generated">
            <a:extLst>
              <a:ext uri="{FF2B5EF4-FFF2-40B4-BE49-F238E27FC236}">
                <a16:creationId xmlns:a16="http://schemas.microsoft.com/office/drawing/2014/main" id="{E19108F2-E77F-4A60-B2F6-2A8A8966A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0624" y="761596"/>
            <a:ext cx="8209769" cy="6036079"/>
          </a:xfrm>
          <a:prstGeom prst="rect">
            <a:avLst/>
          </a:prstGeom>
          <a:ln>
            <a:noFill/>
          </a:ln>
          <a:effectLst>
            <a:outerShdw blurRad="292100" dist="139700" dir="2700000" algn="tl" rotWithShape="0">
              <a:srgbClr val="333333">
                <a:alpha val="65000"/>
              </a:srgbClr>
            </a:outerShdw>
          </a:effectLst>
        </p:spPr>
      </p:pic>
      <p:sp>
        <p:nvSpPr>
          <p:cNvPr id="11" name="Content Placeholder 10">
            <a:extLst>
              <a:ext uri="{FF2B5EF4-FFF2-40B4-BE49-F238E27FC236}">
                <a16:creationId xmlns:a16="http://schemas.microsoft.com/office/drawing/2014/main" id="{DB57653B-832C-4EFE-9CD5-0D1F69E6A0FB}"/>
              </a:ext>
            </a:extLst>
          </p:cNvPr>
          <p:cNvSpPr>
            <a:spLocks noGrp="1"/>
          </p:cNvSpPr>
          <p:nvPr>
            <p:ph idx="1"/>
          </p:nvPr>
        </p:nvSpPr>
        <p:spPr/>
        <p:txBody>
          <a:bodyPr/>
          <a:lstStyle/>
          <a:p>
            <a:endParaRPr lang="en-US"/>
          </a:p>
        </p:txBody>
      </p:sp>
      <p:sp>
        <p:nvSpPr>
          <p:cNvPr id="12" name="Content Placeholder 2">
            <a:extLst>
              <a:ext uri="{FF2B5EF4-FFF2-40B4-BE49-F238E27FC236}">
                <a16:creationId xmlns:a16="http://schemas.microsoft.com/office/drawing/2014/main" id="{E46D6991-3709-423A-9B5C-F4C03A25C9D0}"/>
              </a:ext>
            </a:extLst>
          </p:cNvPr>
          <p:cNvSpPr txBox="1">
            <a:spLocks/>
          </p:cNvSpPr>
          <p:nvPr/>
        </p:nvSpPr>
        <p:spPr>
          <a:xfrm>
            <a:off x="5878285" y="327024"/>
            <a:ext cx="5397500" cy="51117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Screenshots from my own BTC sidechain project</a:t>
            </a:r>
          </a:p>
          <a:p>
            <a:endParaRPr lang="en-US" dirty="0"/>
          </a:p>
        </p:txBody>
      </p:sp>
      <p:sp>
        <p:nvSpPr>
          <p:cNvPr id="13" name="Content Placeholder 2">
            <a:extLst>
              <a:ext uri="{FF2B5EF4-FFF2-40B4-BE49-F238E27FC236}">
                <a16:creationId xmlns:a16="http://schemas.microsoft.com/office/drawing/2014/main" id="{519B0BFA-ABAF-49D5-B2A4-64AA42A6835E}"/>
              </a:ext>
            </a:extLst>
          </p:cNvPr>
          <p:cNvSpPr txBox="1">
            <a:spLocks/>
          </p:cNvSpPr>
          <p:nvPr/>
        </p:nvSpPr>
        <p:spPr>
          <a:xfrm>
            <a:off x="9256611" y="709610"/>
            <a:ext cx="2771221" cy="51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i="1" dirty="0"/>
              <a:t>www.BitcoinHivemind.com</a:t>
            </a:r>
          </a:p>
        </p:txBody>
      </p:sp>
    </p:spTree>
    <p:extLst>
      <p:ext uri="{BB962C8B-B14F-4D97-AF65-F5344CB8AC3E}">
        <p14:creationId xmlns:p14="http://schemas.microsoft.com/office/powerpoint/2010/main" val="32555660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33903-DCC9-4C1D-9997-B121EFFF823F}"/>
              </a:ext>
            </a:extLst>
          </p:cNvPr>
          <p:cNvSpPr>
            <a:spLocks noGrp="1"/>
          </p:cNvSpPr>
          <p:nvPr>
            <p:ph type="title"/>
          </p:nvPr>
        </p:nvSpPr>
        <p:spPr/>
        <p:txBody>
          <a:bodyPr/>
          <a:lstStyle/>
          <a:p>
            <a:r>
              <a:rPr lang="en-US" dirty="0"/>
              <a:t>Prediction Markets</a:t>
            </a:r>
          </a:p>
        </p:txBody>
      </p:sp>
      <p:sp>
        <p:nvSpPr>
          <p:cNvPr id="4" name="Slide Number Placeholder 3">
            <a:extLst>
              <a:ext uri="{FF2B5EF4-FFF2-40B4-BE49-F238E27FC236}">
                <a16:creationId xmlns:a16="http://schemas.microsoft.com/office/drawing/2014/main" id="{424CFB27-8612-4626-A422-D127584B6916}"/>
              </a:ext>
            </a:extLst>
          </p:cNvPr>
          <p:cNvSpPr>
            <a:spLocks noGrp="1"/>
          </p:cNvSpPr>
          <p:nvPr>
            <p:ph type="sldNum" sz="quarter" idx="12"/>
          </p:nvPr>
        </p:nvSpPr>
        <p:spPr/>
        <p:txBody>
          <a:bodyPr/>
          <a:lstStyle/>
          <a:p>
            <a:fld id="{64A73B7B-B545-4723-8D44-5CC401310D8B}" type="slidenum">
              <a:rPr lang="en-US" smtClean="0"/>
              <a:t>31</a:t>
            </a:fld>
            <a:endParaRPr lang="en-US" dirty="0"/>
          </a:p>
        </p:txBody>
      </p:sp>
      <p:sp>
        <p:nvSpPr>
          <p:cNvPr id="5" name="Footer Placeholder 4">
            <a:extLst>
              <a:ext uri="{FF2B5EF4-FFF2-40B4-BE49-F238E27FC236}">
                <a16:creationId xmlns:a16="http://schemas.microsoft.com/office/drawing/2014/main" id="{9124E994-0769-47AA-8E59-55B17EEDB4BB}"/>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t>www.bip300.info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6" name="Picture 5" descr="A screenshot of a cell phone&#10;&#10;Description automatically generated">
            <a:extLst>
              <a:ext uri="{FF2B5EF4-FFF2-40B4-BE49-F238E27FC236}">
                <a16:creationId xmlns:a16="http://schemas.microsoft.com/office/drawing/2014/main" id="{C12F3474-7C54-4320-A5A3-918DC5D97E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184" y="653567"/>
            <a:ext cx="8418411" cy="6004407"/>
          </a:xfrm>
          <a:prstGeom prst="rect">
            <a:avLst/>
          </a:prstGeom>
          <a:ln>
            <a:noFill/>
          </a:ln>
          <a:effectLst>
            <a:outerShdw blurRad="292100" dist="139700" dir="2700000" algn="tl" rotWithShape="0">
              <a:srgbClr val="333333">
                <a:alpha val="65000"/>
              </a:srgbClr>
            </a:outerShdw>
          </a:effectLst>
        </p:spPr>
      </p:pic>
      <p:pic>
        <p:nvPicPr>
          <p:cNvPr id="8" name="Picture 7" descr="A screenshot of a social media post&#10;&#10;Description automatically generated">
            <a:extLst>
              <a:ext uri="{FF2B5EF4-FFF2-40B4-BE49-F238E27FC236}">
                <a16:creationId xmlns:a16="http://schemas.microsoft.com/office/drawing/2014/main" id="{E19108F2-E77F-4A60-B2F6-2A8A8966A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0624" y="761596"/>
            <a:ext cx="8209769" cy="6036079"/>
          </a:xfrm>
          <a:prstGeom prst="rect">
            <a:avLst/>
          </a:prstGeom>
          <a:ln>
            <a:noFill/>
          </a:ln>
          <a:effectLst>
            <a:outerShdw blurRad="292100" dist="139700" dir="2700000" algn="tl" rotWithShape="0">
              <a:srgbClr val="333333">
                <a:alpha val="65000"/>
              </a:srgbClr>
            </a:outerShdw>
          </a:effectLst>
        </p:spPr>
      </p:pic>
      <p:pic>
        <p:nvPicPr>
          <p:cNvPr id="9" name="Content Placeholder 8" descr="A screenshot of a cell phone&#10;&#10;Description automatically generated">
            <a:extLst>
              <a:ext uri="{FF2B5EF4-FFF2-40B4-BE49-F238E27FC236}">
                <a16:creationId xmlns:a16="http://schemas.microsoft.com/office/drawing/2014/main" id="{987BE7B7-238C-43DD-ABC5-A732D9081C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4536" y="548345"/>
            <a:ext cx="8053085" cy="6195279"/>
          </a:xfrm>
          <a:prstGeom prst="rect">
            <a:avLst/>
          </a:prstGeom>
          <a:ln>
            <a:noFill/>
          </a:ln>
          <a:effectLst>
            <a:outerShdw blurRad="292100" dist="139700" dir="2700000" algn="tl" rotWithShape="0">
              <a:srgbClr val="333333">
                <a:alpha val="65000"/>
              </a:srgbClr>
            </a:outerShdw>
          </a:effectLst>
        </p:spPr>
      </p:pic>
      <p:sp>
        <p:nvSpPr>
          <p:cNvPr id="10" name="Content Placeholder 9">
            <a:extLst>
              <a:ext uri="{FF2B5EF4-FFF2-40B4-BE49-F238E27FC236}">
                <a16:creationId xmlns:a16="http://schemas.microsoft.com/office/drawing/2014/main" id="{DEEDF83C-D66A-416A-A221-61CE62D8F716}"/>
              </a:ext>
            </a:extLst>
          </p:cNvPr>
          <p:cNvSpPr>
            <a:spLocks noGrp="1"/>
          </p:cNvSpPr>
          <p:nvPr>
            <p:ph idx="1"/>
          </p:nvPr>
        </p:nvSpPr>
        <p:spPr/>
        <p:txBody>
          <a:bodyPr/>
          <a:lstStyle/>
          <a:p>
            <a:endParaRPr lang="en-US"/>
          </a:p>
        </p:txBody>
      </p:sp>
      <p:sp>
        <p:nvSpPr>
          <p:cNvPr id="11" name="Content Placeholder 2">
            <a:extLst>
              <a:ext uri="{FF2B5EF4-FFF2-40B4-BE49-F238E27FC236}">
                <a16:creationId xmlns:a16="http://schemas.microsoft.com/office/drawing/2014/main" id="{0DF4DDD6-D9E3-4819-9347-7E3777140BFD}"/>
              </a:ext>
            </a:extLst>
          </p:cNvPr>
          <p:cNvSpPr txBox="1">
            <a:spLocks/>
          </p:cNvSpPr>
          <p:nvPr/>
        </p:nvSpPr>
        <p:spPr>
          <a:xfrm>
            <a:off x="5878285" y="327024"/>
            <a:ext cx="5397500" cy="51117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Screenshots from my own BTC sidechain project</a:t>
            </a:r>
          </a:p>
          <a:p>
            <a:endParaRPr lang="en-US" dirty="0"/>
          </a:p>
        </p:txBody>
      </p:sp>
      <p:sp>
        <p:nvSpPr>
          <p:cNvPr id="12" name="Content Placeholder 2">
            <a:extLst>
              <a:ext uri="{FF2B5EF4-FFF2-40B4-BE49-F238E27FC236}">
                <a16:creationId xmlns:a16="http://schemas.microsoft.com/office/drawing/2014/main" id="{5BC1372E-F6BB-4BF1-BE83-214D3861058F}"/>
              </a:ext>
            </a:extLst>
          </p:cNvPr>
          <p:cNvSpPr txBox="1">
            <a:spLocks/>
          </p:cNvSpPr>
          <p:nvPr/>
        </p:nvSpPr>
        <p:spPr>
          <a:xfrm>
            <a:off x="9256611" y="709610"/>
            <a:ext cx="2771221" cy="51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i="1" dirty="0"/>
              <a:t>www.BitcoinHivemind.com</a:t>
            </a:r>
          </a:p>
        </p:txBody>
      </p:sp>
    </p:spTree>
    <p:extLst>
      <p:ext uri="{BB962C8B-B14F-4D97-AF65-F5344CB8AC3E}">
        <p14:creationId xmlns:p14="http://schemas.microsoft.com/office/powerpoint/2010/main" val="26186273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33903-DCC9-4C1D-9997-B121EFFF823F}"/>
              </a:ext>
            </a:extLst>
          </p:cNvPr>
          <p:cNvSpPr>
            <a:spLocks noGrp="1"/>
          </p:cNvSpPr>
          <p:nvPr>
            <p:ph type="title"/>
          </p:nvPr>
        </p:nvSpPr>
        <p:spPr/>
        <p:txBody>
          <a:bodyPr/>
          <a:lstStyle/>
          <a:p>
            <a:r>
              <a:rPr lang="en-US" dirty="0"/>
              <a:t>Prediction Markets</a:t>
            </a:r>
          </a:p>
        </p:txBody>
      </p:sp>
      <p:sp>
        <p:nvSpPr>
          <p:cNvPr id="4" name="Slide Number Placeholder 3">
            <a:extLst>
              <a:ext uri="{FF2B5EF4-FFF2-40B4-BE49-F238E27FC236}">
                <a16:creationId xmlns:a16="http://schemas.microsoft.com/office/drawing/2014/main" id="{424CFB27-8612-4626-A422-D127584B6916}"/>
              </a:ext>
            </a:extLst>
          </p:cNvPr>
          <p:cNvSpPr>
            <a:spLocks noGrp="1"/>
          </p:cNvSpPr>
          <p:nvPr>
            <p:ph type="sldNum" sz="quarter" idx="12"/>
          </p:nvPr>
        </p:nvSpPr>
        <p:spPr/>
        <p:txBody>
          <a:bodyPr/>
          <a:lstStyle/>
          <a:p>
            <a:fld id="{64A73B7B-B545-4723-8D44-5CC401310D8B}" type="slidenum">
              <a:rPr lang="en-US" smtClean="0"/>
              <a:t>32</a:t>
            </a:fld>
            <a:endParaRPr lang="en-US" dirty="0"/>
          </a:p>
        </p:txBody>
      </p:sp>
      <p:sp>
        <p:nvSpPr>
          <p:cNvPr id="5" name="Footer Placeholder 4">
            <a:extLst>
              <a:ext uri="{FF2B5EF4-FFF2-40B4-BE49-F238E27FC236}">
                <a16:creationId xmlns:a16="http://schemas.microsoft.com/office/drawing/2014/main" id="{9124E994-0769-47AA-8E59-55B17EEDB4BB}"/>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t>www.bip300.info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6" name="Picture 5" descr="A screenshot of a cell phone&#10;&#10;Description automatically generated">
            <a:extLst>
              <a:ext uri="{FF2B5EF4-FFF2-40B4-BE49-F238E27FC236}">
                <a16:creationId xmlns:a16="http://schemas.microsoft.com/office/drawing/2014/main" id="{C12F3474-7C54-4320-A5A3-918DC5D97E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184" y="653567"/>
            <a:ext cx="8418411" cy="6004407"/>
          </a:xfrm>
          <a:prstGeom prst="rect">
            <a:avLst/>
          </a:prstGeom>
          <a:ln>
            <a:noFill/>
          </a:ln>
          <a:effectLst>
            <a:outerShdw blurRad="292100" dist="139700" dir="2700000" algn="tl" rotWithShape="0">
              <a:srgbClr val="333333">
                <a:alpha val="65000"/>
              </a:srgbClr>
            </a:outerShdw>
          </a:effectLst>
        </p:spPr>
      </p:pic>
      <p:pic>
        <p:nvPicPr>
          <p:cNvPr id="8" name="Picture 7" descr="A screenshot of a social media post&#10;&#10;Description automatically generated">
            <a:extLst>
              <a:ext uri="{FF2B5EF4-FFF2-40B4-BE49-F238E27FC236}">
                <a16:creationId xmlns:a16="http://schemas.microsoft.com/office/drawing/2014/main" id="{E19108F2-E77F-4A60-B2F6-2A8A8966A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0624" y="761596"/>
            <a:ext cx="8209769" cy="6036079"/>
          </a:xfrm>
          <a:prstGeom prst="rect">
            <a:avLst/>
          </a:prstGeom>
          <a:ln>
            <a:noFill/>
          </a:ln>
          <a:effectLst>
            <a:outerShdw blurRad="292100" dist="139700" dir="2700000" algn="tl" rotWithShape="0">
              <a:srgbClr val="333333">
                <a:alpha val="65000"/>
              </a:srgbClr>
            </a:outerShdw>
          </a:effectLst>
        </p:spPr>
      </p:pic>
      <p:pic>
        <p:nvPicPr>
          <p:cNvPr id="9" name="Content Placeholder 8" descr="A screenshot of a cell phone&#10;&#10;Description automatically generated">
            <a:extLst>
              <a:ext uri="{FF2B5EF4-FFF2-40B4-BE49-F238E27FC236}">
                <a16:creationId xmlns:a16="http://schemas.microsoft.com/office/drawing/2014/main" id="{987BE7B7-238C-43DD-ABC5-A732D9081C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4536" y="548345"/>
            <a:ext cx="8053085" cy="6195279"/>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D7B17E94-8107-4CBD-8792-56DE074C2060}"/>
              </a:ext>
            </a:extLst>
          </p:cNvPr>
          <p:cNvSpPr txBox="1"/>
          <p:nvPr/>
        </p:nvSpPr>
        <p:spPr>
          <a:xfrm>
            <a:off x="491227" y="4884506"/>
            <a:ext cx="5044355" cy="1200329"/>
          </a:xfrm>
          <a:prstGeom prst="rect">
            <a:avLst/>
          </a:prstGeom>
          <a:solidFill>
            <a:schemeClr val="accent2">
              <a:lumMod val="60000"/>
              <a:lumOff val="40000"/>
            </a:schemeClr>
          </a:solidFill>
          <a:ln>
            <a:solidFill>
              <a:schemeClr val="tx1"/>
            </a:solidFill>
          </a:ln>
        </p:spPr>
        <p:txBody>
          <a:bodyPr wrap="square" rtlCol="0">
            <a:spAutoFit/>
          </a:bodyPr>
          <a:lstStyle/>
          <a:p>
            <a:r>
              <a:rPr lang="en-US" sz="2400" dirty="0"/>
              <a:t>Key Idea: “Futarchy” --</a:t>
            </a:r>
            <a:r>
              <a:rPr lang="en-US" sz="2400" dirty="0">
                <a:effectLst/>
                <a:latin typeface="Calibri" panose="020F0502020204030204" pitchFamily="34" charset="0"/>
                <a:ea typeface="Calibri" panose="020F0502020204030204" pitchFamily="34" charset="0"/>
                <a:cs typeface="Times New Roman" panose="02020603050405020304" pitchFamily="18" charset="0"/>
              </a:rPr>
              <a:t> futures markets for how well certain leaders would perform, if they were in charge.</a:t>
            </a:r>
            <a:endParaRPr lang="en-US" sz="2400" dirty="0"/>
          </a:p>
        </p:txBody>
      </p:sp>
      <p:sp>
        <p:nvSpPr>
          <p:cNvPr id="11" name="Content Placeholder 10">
            <a:extLst>
              <a:ext uri="{FF2B5EF4-FFF2-40B4-BE49-F238E27FC236}">
                <a16:creationId xmlns:a16="http://schemas.microsoft.com/office/drawing/2014/main" id="{1F0BCC6A-6833-4113-ACB2-9B707A1F02F3}"/>
              </a:ext>
            </a:extLst>
          </p:cNvPr>
          <p:cNvSpPr>
            <a:spLocks noGrp="1"/>
          </p:cNvSpPr>
          <p:nvPr>
            <p:ph idx="1"/>
          </p:nvPr>
        </p:nvSpPr>
        <p:spPr/>
        <p:txBody>
          <a:bodyPr/>
          <a:lstStyle/>
          <a:p>
            <a:endParaRPr lang="en-US"/>
          </a:p>
        </p:txBody>
      </p:sp>
      <p:sp>
        <p:nvSpPr>
          <p:cNvPr id="12" name="Content Placeholder 2">
            <a:extLst>
              <a:ext uri="{FF2B5EF4-FFF2-40B4-BE49-F238E27FC236}">
                <a16:creationId xmlns:a16="http://schemas.microsoft.com/office/drawing/2014/main" id="{07063250-1C61-4628-9F90-DB8143276C9F}"/>
              </a:ext>
            </a:extLst>
          </p:cNvPr>
          <p:cNvSpPr txBox="1">
            <a:spLocks/>
          </p:cNvSpPr>
          <p:nvPr/>
        </p:nvSpPr>
        <p:spPr>
          <a:xfrm>
            <a:off x="5878285" y="327024"/>
            <a:ext cx="5397500" cy="51117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Screenshots from my own BTC sidechain project</a:t>
            </a:r>
          </a:p>
          <a:p>
            <a:endParaRPr lang="en-US" dirty="0"/>
          </a:p>
        </p:txBody>
      </p:sp>
      <p:sp>
        <p:nvSpPr>
          <p:cNvPr id="13" name="Content Placeholder 2">
            <a:extLst>
              <a:ext uri="{FF2B5EF4-FFF2-40B4-BE49-F238E27FC236}">
                <a16:creationId xmlns:a16="http://schemas.microsoft.com/office/drawing/2014/main" id="{FA1DB536-1E8E-4F63-A110-6547E71F2517}"/>
              </a:ext>
            </a:extLst>
          </p:cNvPr>
          <p:cNvSpPr txBox="1">
            <a:spLocks/>
          </p:cNvSpPr>
          <p:nvPr/>
        </p:nvSpPr>
        <p:spPr>
          <a:xfrm>
            <a:off x="9256611" y="709610"/>
            <a:ext cx="2771221" cy="51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i="1" dirty="0"/>
              <a:t>www.BitcoinHivemind.com</a:t>
            </a:r>
          </a:p>
        </p:txBody>
      </p:sp>
    </p:spTree>
    <p:extLst>
      <p:ext uri="{BB962C8B-B14F-4D97-AF65-F5344CB8AC3E}">
        <p14:creationId xmlns:p14="http://schemas.microsoft.com/office/powerpoint/2010/main" val="21961372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50F33-F336-4828-B25F-54D60421182C}"/>
              </a:ext>
            </a:extLst>
          </p:cNvPr>
          <p:cNvSpPr>
            <a:spLocks noGrp="1"/>
          </p:cNvSpPr>
          <p:nvPr>
            <p:ph type="title"/>
          </p:nvPr>
        </p:nvSpPr>
        <p:spPr/>
        <p:txBody>
          <a:bodyPr/>
          <a:lstStyle/>
          <a:p>
            <a:r>
              <a:rPr lang="en-US" dirty="0"/>
              <a:t>Altcoins we should copy (?): Sia</a:t>
            </a:r>
          </a:p>
        </p:txBody>
      </p:sp>
      <p:sp>
        <p:nvSpPr>
          <p:cNvPr id="3" name="Content Placeholder 2">
            <a:extLst>
              <a:ext uri="{FF2B5EF4-FFF2-40B4-BE49-F238E27FC236}">
                <a16:creationId xmlns:a16="http://schemas.microsoft.com/office/drawing/2014/main" id="{AE87FA3C-B48D-4991-904F-7BDE91AE57AC}"/>
              </a:ext>
            </a:extLst>
          </p:cNvPr>
          <p:cNvSpPr>
            <a:spLocks noGrp="1"/>
          </p:cNvSpPr>
          <p:nvPr>
            <p:ph idx="1"/>
          </p:nvPr>
        </p:nvSpPr>
        <p:spPr>
          <a:xfrm>
            <a:off x="838200" y="1549324"/>
            <a:ext cx="7378700" cy="4627639"/>
          </a:xfrm>
        </p:spPr>
        <p:txBody>
          <a:bodyPr/>
          <a:lstStyle/>
          <a:p>
            <a:r>
              <a:rPr lang="en-US" dirty="0"/>
              <a:t>P2P Cloud Storage – Managed via Blockchain</a:t>
            </a:r>
            <a:endParaRPr lang="en-US" i="1" u="sng" dirty="0"/>
          </a:p>
          <a:p>
            <a:r>
              <a:rPr lang="en-US" baseline="0" dirty="0"/>
              <a:t>Running for 5 years</a:t>
            </a:r>
          </a:p>
          <a:p>
            <a:r>
              <a:rPr lang="en-US" baseline="0" dirty="0"/>
              <a:t>No files ever lost?</a:t>
            </a:r>
          </a:p>
          <a:p>
            <a:r>
              <a:rPr lang="en-US" dirty="0"/>
              <a:t>$1-2 per TB/month (vs $23 on Amazon S3)</a:t>
            </a:r>
            <a:endParaRPr lang="en-US" baseline="0" dirty="0"/>
          </a:p>
        </p:txBody>
      </p:sp>
      <p:sp>
        <p:nvSpPr>
          <p:cNvPr id="5" name="Slide Number Placeholder 4">
            <a:extLst>
              <a:ext uri="{FF2B5EF4-FFF2-40B4-BE49-F238E27FC236}">
                <a16:creationId xmlns:a16="http://schemas.microsoft.com/office/drawing/2014/main" id="{7A2C3C2B-AE1C-4109-9586-540578E9783A}"/>
              </a:ext>
            </a:extLst>
          </p:cNvPr>
          <p:cNvSpPr>
            <a:spLocks noGrp="1"/>
          </p:cNvSpPr>
          <p:nvPr>
            <p:ph type="sldNum" sz="quarter" idx="12"/>
          </p:nvPr>
        </p:nvSpPr>
        <p:spPr/>
        <p:txBody>
          <a:bodyPr/>
          <a:lstStyle/>
          <a:p>
            <a:fld id="{64A73B7B-B545-4723-8D44-5CC401310D8B}" type="slidenum">
              <a:rPr lang="en-US" smtClean="0"/>
              <a:t>33</a:t>
            </a:fld>
            <a:endParaRPr lang="en-US" dirty="0"/>
          </a:p>
        </p:txBody>
      </p:sp>
      <p:pic>
        <p:nvPicPr>
          <p:cNvPr id="11" name="Picture 10">
            <a:extLst>
              <a:ext uri="{FF2B5EF4-FFF2-40B4-BE49-F238E27FC236}">
                <a16:creationId xmlns:a16="http://schemas.microsoft.com/office/drawing/2014/main" id="{C71C938E-66DB-49FB-B2C8-3B305534BC67}"/>
              </a:ext>
            </a:extLst>
          </p:cNvPr>
          <p:cNvPicPr>
            <a:picLocks noChangeAspect="1"/>
          </p:cNvPicPr>
          <p:nvPr/>
        </p:nvPicPr>
        <p:blipFill>
          <a:blip r:embed="rId3"/>
          <a:stretch>
            <a:fillRect/>
          </a:stretch>
        </p:blipFill>
        <p:spPr>
          <a:xfrm>
            <a:off x="963951" y="4291730"/>
            <a:ext cx="10058400" cy="1038225"/>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13" name="Picture 12">
            <a:extLst>
              <a:ext uri="{FF2B5EF4-FFF2-40B4-BE49-F238E27FC236}">
                <a16:creationId xmlns:a16="http://schemas.microsoft.com/office/drawing/2014/main" id="{60B7E9F1-12B1-4FB0-9C7F-BA4CBC2193C2}"/>
              </a:ext>
            </a:extLst>
          </p:cNvPr>
          <p:cNvPicPr>
            <a:picLocks noChangeAspect="1"/>
          </p:cNvPicPr>
          <p:nvPr/>
        </p:nvPicPr>
        <p:blipFill>
          <a:blip r:embed="rId4"/>
          <a:stretch>
            <a:fillRect/>
          </a:stretch>
        </p:blipFill>
        <p:spPr>
          <a:xfrm>
            <a:off x="8430179" y="990034"/>
            <a:ext cx="2644221" cy="2681816"/>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4D668C11-EE8B-46FA-A7AA-0B09C630B240}"/>
              </a:ext>
            </a:extLst>
          </p:cNvPr>
          <p:cNvSpPr txBox="1"/>
          <p:nvPr/>
        </p:nvSpPr>
        <p:spPr>
          <a:xfrm>
            <a:off x="8531779" y="3696684"/>
            <a:ext cx="2644221" cy="523220"/>
          </a:xfrm>
          <a:prstGeom prst="rect">
            <a:avLst/>
          </a:prstGeom>
          <a:noFill/>
        </p:spPr>
        <p:txBody>
          <a:bodyPr wrap="square">
            <a:spAutoFit/>
          </a:bodyPr>
          <a:lstStyle/>
          <a:p>
            <a:r>
              <a:rPr lang="en-US" sz="2800" i="1" u="sng" dirty="0"/>
              <a:t>https://sia.tech </a:t>
            </a:r>
            <a:endParaRPr lang="en-US" sz="2800" dirty="0"/>
          </a:p>
        </p:txBody>
      </p:sp>
      <p:sp>
        <p:nvSpPr>
          <p:cNvPr id="9" name="Footer Placeholder 4">
            <a:extLst>
              <a:ext uri="{FF2B5EF4-FFF2-40B4-BE49-F238E27FC236}">
                <a16:creationId xmlns:a16="http://schemas.microsoft.com/office/drawing/2014/main" id="{B9B60AA7-CE8A-4128-BAC3-FCF0B0BE9D17}"/>
              </a:ext>
            </a:extLst>
          </p:cNvPr>
          <p:cNvSpPr>
            <a:spLocks noGrp="1"/>
          </p:cNvSpPr>
          <p:nvPr>
            <p:ph type="ftr" sz="quarter" idx="11"/>
          </p:nvPr>
        </p:nvSpPr>
        <p:spPr>
          <a:xfrm>
            <a:off x="206138" y="63911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8" name="Rectangle 7">
            <a:extLst>
              <a:ext uri="{FF2B5EF4-FFF2-40B4-BE49-F238E27FC236}">
                <a16:creationId xmlns:a16="http://schemas.microsoft.com/office/drawing/2014/main" id="{49863325-CFDF-4425-82DD-B0371C98D1EB}"/>
              </a:ext>
            </a:extLst>
          </p:cNvPr>
          <p:cNvSpPr/>
          <p:nvPr/>
        </p:nvSpPr>
        <p:spPr>
          <a:xfrm>
            <a:off x="172950" y="4543040"/>
            <a:ext cx="791001" cy="28210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June 4</a:t>
            </a:r>
          </a:p>
        </p:txBody>
      </p:sp>
    </p:spTree>
    <p:extLst>
      <p:ext uri="{BB962C8B-B14F-4D97-AF65-F5344CB8AC3E}">
        <p14:creationId xmlns:p14="http://schemas.microsoft.com/office/powerpoint/2010/main" val="3194594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50F33-F336-4828-B25F-54D60421182C}"/>
              </a:ext>
            </a:extLst>
          </p:cNvPr>
          <p:cNvSpPr>
            <a:spLocks noGrp="1"/>
          </p:cNvSpPr>
          <p:nvPr>
            <p:ph type="title"/>
          </p:nvPr>
        </p:nvSpPr>
        <p:spPr/>
        <p:txBody>
          <a:bodyPr/>
          <a:lstStyle/>
          <a:p>
            <a:r>
              <a:rPr lang="en-US" dirty="0"/>
              <a:t>Altcoins we should copy (?): Sia</a:t>
            </a:r>
          </a:p>
        </p:txBody>
      </p:sp>
      <p:sp>
        <p:nvSpPr>
          <p:cNvPr id="3" name="Content Placeholder 2">
            <a:extLst>
              <a:ext uri="{FF2B5EF4-FFF2-40B4-BE49-F238E27FC236}">
                <a16:creationId xmlns:a16="http://schemas.microsoft.com/office/drawing/2014/main" id="{AE87FA3C-B48D-4991-904F-7BDE91AE57AC}"/>
              </a:ext>
            </a:extLst>
          </p:cNvPr>
          <p:cNvSpPr>
            <a:spLocks noGrp="1"/>
          </p:cNvSpPr>
          <p:nvPr>
            <p:ph idx="1"/>
          </p:nvPr>
        </p:nvSpPr>
        <p:spPr>
          <a:xfrm>
            <a:off x="838200" y="1549324"/>
            <a:ext cx="7378700" cy="4627639"/>
          </a:xfrm>
        </p:spPr>
        <p:txBody>
          <a:bodyPr/>
          <a:lstStyle/>
          <a:p>
            <a:r>
              <a:rPr lang="en-US" dirty="0"/>
              <a:t>P2P Cloud Storage – Managed via Blockchain</a:t>
            </a:r>
            <a:endParaRPr lang="en-US" i="1" u="sng" dirty="0"/>
          </a:p>
          <a:p>
            <a:r>
              <a:rPr lang="en-US" baseline="0" dirty="0"/>
              <a:t>Running for 5 years</a:t>
            </a:r>
          </a:p>
          <a:p>
            <a:r>
              <a:rPr lang="en-US" baseline="0" dirty="0"/>
              <a:t>No files ever lost?</a:t>
            </a:r>
          </a:p>
          <a:p>
            <a:r>
              <a:rPr lang="en-US" dirty="0"/>
              <a:t>$1-2 per TB/month (vs $23 on Amazon S3)</a:t>
            </a:r>
            <a:endParaRPr lang="en-US" baseline="0" dirty="0"/>
          </a:p>
        </p:txBody>
      </p:sp>
      <p:sp>
        <p:nvSpPr>
          <p:cNvPr id="5" name="Slide Number Placeholder 4">
            <a:extLst>
              <a:ext uri="{FF2B5EF4-FFF2-40B4-BE49-F238E27FC236}">
                <a16:creationId xmlns:a16="http://schemas.microsoft.com/office/drawing/2014/main" id="{7A2C3C2B-AE1C-4109-9586-540578E9783A}"/>
              </a:ext>
            </a:extLst>
          </p:cNvPr>
          <p:cNvSpPr>
            <a:spLocks noGrp="1"/>
          </p:cNvSpPr>
          <p:nvPr>
            <p:ph type="sldNum" sz="quarter" idx="12"/>
          </p:nvPr>
        </p:nvSpPr>
        <p:spPr/>
        <p:txBody>
          <a:bodyPr/>
          <a:lstStyle/>
          <a:p>
            <a:fld id="{64A73B7B-B545-4723-8D44-5CC401310D8B}" type="slidenum">
              <a:rPr lang="en-US" smtClean="0"/>
              <a:t>34</a:t>
            </a:fld>
            <a:endParaRPr lang="en-US" dirty="0"/>
          </a:p>
        </p:txBody>
      </p:sp>
      <p:pic>
        <p:nvPicPr>
          <p:cNvPr id="11" name="Picture 10">
            <a:extLst>
              <a:ext uri="{FF2B5EF4-FFF2-40B4-BE49-F238E27FC236}">
                <a16:creationId xmlns:a16="http://schemas.microsoft.com/office/drawing/2014/main" id="{C71C938E-66DB-49FB-B2C8-3B305534BC67}"/>
              </a:ext>
            </a:extLst>
          </p:cNvPr>
          <p:cNvPicPr>
            <a:picLocks noChangeAspect="1"/>
          </p:cNvPicPr>
          <p:nvPr/>
        </p:nvPicPr>
        <p:blipFill>
          <a:blip r:embed="rId3"/>
          <a:stretch>
            <a:fillRect/>
          </a:stretch>
        </p:blipFill>
        <p:spPr>
          <a:xfrm>
            <a:off x="963951" y="4291730"/>
            <a:ext cx="10058400" cy="1038225"/>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13" name="Picture 12">
            <a:extLst>
              <a:ext uri="{FF2B5EF4-FFF2-40B4-BE49-F238E27FC236}">
                <a16:creationId xmlns:a16="http://schemas.microsoft.com/office/drawing/2014/main" id="{60B7E9F1-12B1-4FB0-9C7F-BA4CBC2193C2}"/>
              </a:ext>
            </a:extLst>
          </p:cNvPr>
          <p:cNvPicPr>
            <a:picLocks noChangeAspect="1"/>
          </p:cNvPicPr>
          <p:nvPr/>
        </p:nvPicPr>
        <p:blipFill>
          <a:blip r:embed="rId4"/>
          <a:stretch>
            <a:fillRect/>
          </a:stretch>
        </p:blipFill>
        <p:spPr>
          <a:xfrm>
            <a:off x="8430179" y="990034"/>
            <a:ext cx="2644221" cy="2681816"/>
          </a:xfrm>
          <a:prstGeom prst="rect">
            <a:avLst/>
          </a:prstGeom>
          <a:ln>
            <a:noFill/>
          </a:ln>
          <a:effectLst>
            <a:outerShdw blurRad="292100" dist="139700" dir="2700000" algn="tl" rotWithShape="0">
              <a:srgbClr val="333333">
                <a:alpha val="65000"/>
              </a:srgbClr>
            </a:outerShdw>
          </a:effectLst>
        </p:spPr>
      </p:pic>
      <p:sp>
        <p:nvSpPr>
          <p:cNvPr id="9" name="Footer Placeholder 4">
            <a:extLst>
              <a:ext uri="{FF2B5EF4-FFF2-40B4-BE49-F238E27FC236}">
                <a16:creationId xmlns:a16="http://schemas.microsoft.com/office/drawing/2014/main" id="{B9B60AA7-CE8A-4128-BAC3-FCF0B0BE9D17}"/>
              </a:ext>
            </a:extLst>
          </p:cNvPr>
          <p:cNvSpPr>
            <a:spLocks noGrp="1"/>
          </p:cNvSpPr>
          <p:nvPr>
            <p:ph type="ftr" sz="quarter" idx="11"/>
          </p:nvPr>
        </p:nvSpPr>
        <p:spPr>
          <a:xfrm>
            <a:off x="206138" y="63911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pic>
        <p:nvPicPr>
          <p:cNvPr id="7" name="Picture 6">
            <a:extLst>
              <a:ext uri="{FF2B5EF4-FFF2-40B4-BE49-F238E27FC236}">
                <a16:creationId xmlns:a16="http://schemas.microsoft.com/office/drawing/2014/main" id="{8A45AF74-17FC-445A-BD5A-6BA03378FB7F}"/>
              </a:ext>
            </a:extLst>
          </p:cNvPr>
          <p:cNvPicPr>
            <a:picLocks noChangeAspect="1"/>
          </p:cNvPicPr>
          <p:nvPr/>
        </p:nvPicPr>
        <p:blipFill>
          <a:blip r:embed="rId5"/>
          <a:stretch>
            <a:fillRect/>
          </a:stretch>
        </p:blipFill>
        <p:spPr>
          <a:xfrm>
            <a:off x="1417827" y="4976739"/>
            <a:ext cx="10258425" cy="112395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8" name="Rectangle 7">
            <a:extLst>
              <a:ext uri="{FF2B5EF4-FFF2-40B4-BE49-F238E27FC236}">
                <a16:creationId xmlns:a16="http://schemas.microsoft.com/office/drawing/2014/main" id="{49863325-CFDF-4425-82DD-B0371C98D1EB}"/>
              </a:ext>
            </a:extLst>
          </p:cNvPr>
          <p:cNvSpPr/>
          <p:nvPr/>
        </p:nvSpPr>
        <p:spPr>
          <a:xfrm>
            <a:off x="172950" y="4543040"/>
            <a:ext cx="791001" cy="28210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June 4</a:t>
            </a:r>
          </a:p>
        </p:txBody>
      </p:sp>
      <p:sp>
        <p:nvSpPr>
          <p:cNvPr id="14" name="Rectangle 13">
            <a:extLst>
              <a:ext uri="{FF2B5EF4-FFF2-40B4-BE49-F238E27FC236}">
                <a16:creationId xmlns:a16="http://schemas.microsoft.com/office/drawing/2014/main" id="{81D8B58E-2898-4E05-BFCD-D7B84A983354}"/>
              </a:ext>
            </a:extLst>
          </p:cNvPr>
          <p:cNvSpPr/>
          <p:nvPr/>
        </p:nvSpPr>
        <p:spPr>
          <a:xfrm>
            <a:off x="172950" y="5297147"/>
            <a:ext cx="1328778" cy="61844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Nov 4</a:t>
            </a:r>
            <a:br>
              <a:rPr lang="en-US" dirty="0"/>
            </a:br>
            <a:r>
              <a:rPr lang="en-US" dirty="0"/>
              <a:t>(Yesterday)</a:t>
            </a:r>
          </a:p>
        </p:txBody>
      </p:sp>
      <p:sp>
        <p:nvSpPr>
          <p:cNvPr id="10" name="Rectangle 9">
            <a:extLst>
              <a:ext uri="{FF2B5EF4-FFF2-40B4-BE49-F238E27FC236}">
                <a16:creationId xmlns:a16="http://schemas.microsoft.com/office/drawing/2014/main" id="{7C33BDA4-6786-4F6A-B1EB-8C665A8CFC13}"/>
              </a:ext>
            </a:extLst>
          </p:cNvPr>
          <p:cNvSpPr/>
          <p:nvPr/>
        </p:nvSpPr>
        <p:spPr>
          <a:xfrm>
            <a:off x="1722099" y="6117084"/>
            <a:ext cx="1052388" cy="445245"/>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+36%</a:t>
            </a:r>
          </a:p>
        </p:txBody>
      </p:sp>
      <p:sp>
        <p:nvSpPr>
          <p:cNvPr id="16" name="Rectangle 15">
            <a:extLst>
              <a:ext uri="{FF2B5EF4-FFF2-40B4-BE49-F238E27FC236}">
                <a16:creationId xmlns:a16="http://schemas.microsoft.com/office/drawing/2014/main" id="{97937FCB-A7FB-45DB-8E98-434FF41C54D7}"/>
              </a:ext>
            </a:extLst>
          </p:cNvPr>
          <p:cNvSpPr/>
          <p:nvPr/>
        </p:nvSpPr>
        <p:spPr>
          <a:xfrm>
            <a:off x="4527550" y="6117702"/>
            <a:ext cx="1168400" cy="445245"/>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+15%</a:t>
            </a:r>
          </a:p>
        </p:txBody>
      </p:sp>
      <p:sp>
        <p:nvSpPr>
          <p:cNvPr id="17" name="Rectangle 16">
            <a:extLst>
              <a:ext uri="{FF2B5EF4-FFF2-40B4-BE49-F238E27FC236}">
                <a16:creationId xmlns:a16="http://schemas.microsoft.com/office/drawing/2014/main" id="{71FF693B-37D7-4EB5-8BCC-E17B0AC79882}"/>
              </a:ext>
            </a:extLst>
          </p:cNvPr>
          <p:cNvSpPr/>
          <p:nvPr/>
        </p:nvSpPr>
        <p:spPr>
          <a:xfrm>
            <a:off x="7436313" y="6119739"/>
            <a:ext cx="1168400" cy="445245"/>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+86%</a:t>
            </a:r>
          </a:p>
        </p:txBody>
      </p:sp>
      <p:sp>
        <p:nvSpPr>
          <p:cNvPr id="18" name="Rectangle 17">
            <a:extLst>
              <a:ext uri="{FF2B5EF4-FFF2-40B4-BE49-F238E27FC236}">
                <a16:creationId xmlns:a16="http://schemas.microsoft.com/office/drawing/2014/main" id="{D3E5EED5-7AB3-41E9-B31F-ADFF6B512C66}"/>
              </a:ext>
            </a:extLst>
          </p:cNvPr>
          <p:cNvSpPr/>
          <p:nvPr/>
        </p:nvSpPr>
        <p:spPr>
          <a:xfrm>
            <a:off x="10244714" y="6117702"/>
            <a:ext cx="1168400" cy="445245"/>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+0%</a:t>
            </a:r>
          </a:p>
        </p:txBody>
      </p:sp>
      <p:sp>
        <p:nvSpPr>
          <p:cNvPr id="19" name="TextBox 18">
            <a:extLst>
              <a:ext uri="{FF2B5EF4-FFF2-40B4-BE49-F238E27FC236}">
                <a16:creationId xmlns:a16="http://schemas.microsoft.com/office/drawing/2014/main" id="{617D67F2-5A1D-40A2-83F9-AF146007C9A3}"/>
              </a:ext>
            </a:extLst>
          </p:cNvPr>
          <p:cNvSpPr txBox="1"/>
          <p:nvPr/>
        </p:nvSpPr>
        <p:spPr>
          <a:xfrm>
            <a:off x="8531779" y="3696684"/>
            <a:ext cx="2644221" cy="523220"/>
          </a:xfrm>
          <a:prstGeom prst="rect">
            <a:avLst/>
          </a:prstGeom>
          <a:noFill/>
        </p:spPr>
        <p:txBody>
          <a:bodyPr wrap="square">
            <a:spAutoFit/>
          </a:bodyPr>
          <a:lstStyle/>
          <a:p>
            <a:r>
              <a:rPr lang="en-US" sz="2800" i="1" u="sng" dirty="0"/>
              <a:t>https://sia.tech </a:t>
            </a:r>
            <a:endParaRPr lang="en-US" sz="2800" dirty="0"/>
          </a:p>
        </p:txBody>
      </p:sp>
    </p:spTree>
    <p:extLst>
      <p:ext uri="{BB962C8B-B14F-4D97-AF65-F5344CB8AC3E}">
        <p14:creationId xmlns:p14="http://schemas.microsoft.com/office/powerpoint/2010/main" val="5712110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82937D1-94CB-4D90-B127-9AE0B55C90A7}"/>
              </a:ext>
            </a:extLst>
          </p:cNvPr>
          <p:cNvPicPr>
            <a:picLocks noChangeAspect="1"/>
          </p:cNvPicPr>
          <p:nvPr/>
        </p:nvPicPr>
        <p:blipFill>
          <a:blip r:embed="rId3"/>
          <a:stretch>
            <a:fillRect/>
          </a:stretch>
        </p:blipFill>
        <p:spPr>
          <a:xfrm>
            <a:off x="5878285" y="1320800"/>
            <a:ext cx="5374064" cy="3658682"/>
          </a:xfrm>
          <a:prstGeom prst="rect">
            <a:avLst/>
          </a:prstGeom>
        </p:spPr>
      </p:pic>
      <p:sp>
        <p:nvSpPr>
          <p:cNvPr id="2" name="Title 1">
            <a:extLst>
              <a:ext uri="{FF2B5EF4-FFF2-40B4-BE49-F238E27FC236}">
                <a16:creationId xmlns:a16="http://schemas.microsoft.com/office/drawing/2014/main" id="{8D244A50-83DB-4E8A-B0CE-BEF1DE0E32CA}"/>
              </a:ext>
            </a:extLst>
          </p:cNvPr>
          <p:cNvSpPr>
            <a:spLocks noGrp="1"/>
          </p:cNvSpPr>
          <p:nvPr>
            <p:ph type="title"/>
          </p:nvPr>
        </p:nvSpPr>
        <p:spPr>
          <a:xfrm>
            <a:off x="508000" y="200025"/>
            <a:ext cx="11168252" cy="1120775"/>
          </a:xfrm>
        </p:spPr>
        <p:txBody>
          <a:bodyPr>
            <a:normAutofit/>
          </a:bodyPr>
          <a:lstStyle/>
          <a:p>
            <a:r>
              <a:rPr lang="en-US" dirty="0"/>
              <a:t>Finally: How Bip300 Improves Layer1</a:t>
            </a:r>
          </a:p>
        </p:txBody>
      </p:sp>
      <p:sp>
        <p:nvSpPr>
          <p:cNvPr id="3" name="Content Placeholder 2">
            <a:extLst>
              <a:ext uri="{FF2B5EF4-FFF2-40B4-BE49-F238E27FC236}">
                <a16:creationId xmlns:a16="http://schemas.microsoft.com/office/drawing/2014/main" id="{BE560236-7C70-44EB-BBE3-1B62566E9799}"/>
              </a:ext>
            </a:extLst>
          </p:cNvPr>
          <p:cNvSpPr>
            <a:spLocks noGrp="1"/>
          </p:cNvSpPr>
          <p:nvPr>
            <p:ph idx="1"/>
          </p:nvPr>
        </p:nvSpPr>
        <p:spPr>
          <a:xfrm>
            <a:off x="424352" y="1599659"/>
            <a:ext cx="4920575" cy="3658681"/>
          </a:xfrm>
        </p:spPr>
        <p:txBody>
          <a:bodyPr>
            <a:normAutofit/>
          </a:bodyPr>
          <a:lstStyle/>
          <a:p>
            <a:pPr marL="285750" marR="0" indent="-514350">
              <a:lnSpc>
                <a:spcPct val="100000"/>
              </a:lnSpc>
              <a:spcBef>
                <a:spcPts val="0"/>
              </a:spcBef>
              <a:spcAft>
                <a:spcPts val="80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Never Change Layer 1 Again – “Protocol Ossification”</a:t>
            </a:r>
          </a:p>
          <a:p>
            <a:pPr marL="742950" lvl="1" indent="-514350">
              <a:lnSpc>
                <a:spcPct val="100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No “drama”.</a:t>
            </a:r>
          </a:p>
          <a:p>
            <a:pPr marL="742950" lvl="1" indent="-514350">
              <a:lnSpc>
                <a:spcPct val="100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No “mob rule”. </a:t>
            </a:r>
          </a:p>
          <a:p>
            <a:pPr marL="285750" marR="0" indent="-514350">
              <a:lnSpc>
                <a:spcPct val="100000"/>
              </a:lnSpc>
              <a:spcBef>
                <a:spcPts val="0"/>
              </a:spcBef>
              <a:spcAft>
                <a:spcPts val="80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Shrink Layer1 Blocksize.</a:t>
            </a:r>
          </a:p>
          <a:p>
            <a:pPr marL="742950" lvl="1" indent="-514350">
              <a:lnSpc>
                <a:spcPct val="100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Improves Decentralization.</a:t>
            </a:r>
          </a:p>
          <a:p>
            <a:pPr marL="742950" lvl="1" indent="-514350">
              <a:lnSpc>
                <a:spcPct val="100000"/>
              </a:lnSpc>
              <a:spcBef>
                <a:spcPts val="0"/>
              </a:spcBef>
              <a:spcAft>
                <a:spcPts val="800"/>
              </a:spcAft>
            </a:pPr>
            <a:r>
              <a:rPr lang="en-US" dirty="0"/>
              <a:t>Protects your node.</a:t>
            </a:r>
          </a:p>
        </p:txBody>
      </p:sp>
      <p:sp>
        <p:nvSpPr>
          <p:cNvPr id="4" name="Slide Number Placeholder 3">
            <a:extLst>
              <a:ext uri="{FF2B5EF4-FFF2-40B4-BE49-F238E27FC236}">
                <a16:creationId xmlns:a16="http://schemas.microsoft.com/office/drawing/2014/main" id="{C7FA8568-AD86-45FB-98F9-2B6CB7B9E8AD}"/>
              </a:ext>
            </a:extLst>
          </p:cNvPr>
          <p:cNvSpPr>
            <a:spLocks noGrp="1"/>
          </p:cNvSpPr>
          <p:nvPr>
            <p:ph type="sldNum" sz="quarter" idx="12"/>
          </p:nvPr>
        </p:nvSpPr>
        <p:spPr/>
        <p:txBody>
          <a:bodyPr/>
          <a:lstStyle/>
          <a:p>
            <a:fld id="{64A73B7B-B545-4723-8D44-5CC401310D8B}" type="slidenum">
              <a:rPr lang="en-US" smtClean="0"/>
              <a:t>35</a:t>
            </a:fld>
            <a:endParaRPr lang="en-US" dirty="0"/>
          </a:p>
        </p:txBody>
      </p:sp>
      <p:sp>
        <p:nvSpPr>
          <p:cNvPr id="7" name="TextBox 6">
            <a:extLst>
              <a:ext uri="{FF2B5EF4-FFF2-40B4-BE49-F238E27FC236}">
                <a16:creationId xmlns:a16="http://schemas.microsoft.com/office/drawing/2014/main" id="{7A30960F-F2AB-4044-B403-D3FAA9875B26}"/>
              </a:ext>
            </a:extLst>
          </p:cNvPr>
          <p:cNvSpPr txBox="1"/>
          <p:nvPr/>
        </p:nvSpPr>
        <p:spPr>
          <a:xfrm>
            <a:off x="6608304" y="4979482"/>
            <a:ext cx="3914025" cy="276999"/>
          </a:xfrm>
          <a:prstGeom prst="rect">
            <a:avLst/>
          </a:prstGeom>
          <a:noFill/>
        </p:spPr>
        <p:txBody>
          <a:bodyPr wrap="square">
            <a:spAutoFit/>
          </a:bodyPr>
          <a:lstStyle/>
          <a:p>
            <a:r>
              <a:rPr lang="en-US" sz="1200" i="1" dirty="0"/>
              <a:t>“Frozen Bitcoin” - Marco </a:t>
            </a:r>
            <a:r>
              <a:rPr lang="en-US" sz="1200" i="1" dirty="0" err="1"/>
              <a:t>Verch</a:t>
            </a:r>
            <a:r>
              <a:rPr lang="en-US" sz="1200" i="1" dirty="0"/>
              <a:t> , Creative Commons License</a:t>
            </a:r>
          </a:p>
        </p:txBody>
      </p:sp>
      <p:sp>
        <p:nvSpPr>
          <p:cNvPr id="8" name="Footer Placeholder 4">
            <a:extLst>
              <a:ext uri="{FF2B5EF4-FFF2-40B4-BE49-F238E27FC236}">
                <a16:creationId xmlns:a16="http://schemas.microsoft.com/office/drawing/2014/main" id="{D21C8E9B-28F4-4EEF-905D-8861ED5942CE}"/>
              </a:ext>
            </a:extLst>
          </p:cNvPr>
          <p:cNvSpPr>
            <a:spLocks noGrp="1"/>
          </p:cNvSpPr>
          <p:nvPr>
            <p:ph type="ftr" sz="quarter" idx="11"/>
          </p:nvPr>
        </p:nvSpPr>
        <p:spPr>
          <a:xfrm>
            <a:off x="206138"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27331938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138D7-B48F-4B3F-BD3F-F7FCEDEFAFED}"/>
              </a:ext>
            </a:extLst>
          </p:cNvPr>
          <p:cNvSpPr>
            <a:spLocks noGrp="1"/>
          </p:cNvSpPr>
          <p:nvPr>
            <p:ph type="title"/>
          </p:nvPr>
        </p:nvSpPr>
        <p:spPr>
          <a:xfrm>
            <a:off x="381000" y="235303"/>
            <a:ext cx="10515600" cy="765175"/>
          </a:xfrm>
        </p:spPr>
        <p:txBody>
          <a:bodyPr/>
          <a:lstStyle/>
          <a:p>
            <a:r>
              <a:rPr lang="en-US" dirty="0"/>
              <a:t>Two Supposed Drawbacks</a:t>
            </a:r>
          </a:p>
        </p:txBody>
      </p:sp>
      <p:sp>
        <p:nvSpPr>
          <p:cNvPr id="4" name="Slide Number Placeholder 3">
            <a:extLst>
              <a:ext uri="{FF2B5EF4-FFF2-40B4-BE49-F238E27FC236}">
                <a16:creationId xmlns:a16="http://schemas.microsoft.com/office/drawing/2014/main" id="{B8CD80EE-D1E3-4D7B-B383-66ABA9FED26F}"/>
              </a:ext>
            </a:extLst>
          </p:cNvPr>
          <p:cNvSpPr>
            <a:spLocks noGrp="1"/>
          </p:cNvSpPr>
          <p:nvPr>
            <p:ph type="sldNum" sz="quarter" idx="12"/>
          </p:nvPr>
        </p:nvSpPr>
        <p:spPr/>
        <p:txBody>
          <a:bodyPr/>
          <a:lstStyle/>
          <a:p>
            <a:fld id="{64A73B7B-B545-4723-8D44-5CC401310D8B}" type="slidenum">
              <a:rPr lang="en-US" smtClean="0"/>
              <a:t>36</a:t>
            </a:fld>
            <a:endParaRPr lang="en-US" dirty="0"/>
          </a:p>
        </p:txBody>
      </p:sp>
      <p:sp>
        <p:nvSpPr>
          <p:cNvPr id="5" name="Footer Placeholder 4">
            <a:extLst>
              <a:ext uri="{FF2B5EF4-FFF2-40B4-BE49-F238E27FC236}">
                <a16:creationId xmlns:a16="http://schemas.microsoft.com/office/drawing/2014/main" id="{ACC79C32-1B3A-46CF-B8C4-9FB4B4752858}"/>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graphicFrame>
        <p:nvGraphicFramePr>
          <p:cNvPr id="3" name="Table 5">
            <a:extLst>
              <a:ext uri="{FF2B5EF4-FFF2-40B4-BE49-F238E27FC236}">
                <a16:creationId xmlns:a16="http://schemas.microsoft.com/office/drawing/2014/main" id="{61EB5030-AF0F-4132-807D-9FE5F5ADFBE4}"/>
              </a:ext>
            </a:extLst>
          </p:cNvPr>
          <p:cNvGraphicFramePr>
            <a:graphicFrameLocks noGrp="1"/>
          </p:cNvGraphicFramePr>
          <p:nvPr>
            <p:extLst>
              <p:ext uri="{D42A27DB-BD31-4B8C-83A1-F6EECF244321}">
                <p14:modId xmlns:p14="http://schemas.microsoft.com/office/powerpoint/2010/main" val="3207043070"/>
              </p:ext>
            </p:extLst>
          </p:nvPr>
        </p:nvGraphicFramePr>
        <p:xfrm>
          <a:off x="799777" y="1995200"/>
          <a:ext cx="4502080" cy="640080"/>
        </p:xfrm>
        <a:graphic>
          <a:graphicData uri="http://schemas.openxmlformats.org/drawingml/2006/table">
            <a:tbl>
              <a:tblPr firstRow="1" bandRow="1">
                <a:tableStyleId>{073A0DAA-6AF3-43AB-8588-CEC1D06C72B9}</a:tableStyleId>
              </a:tblPr>
              <a:tblGrid>
                <a:gridCol w="4502080">
                  <a:extLst>
                    <a:ext uri="{9D8B030D-6E8A-4147-A177-3AD203B41FA5}">
                      <a16:colId xmlns:a16="http://schemas.microsoft.com/office/drawing/2014/main" val="2109762579"/>
                    </a:ext>
                  </a:extLst>
                </a:gridCol>
              </a:tblGrid>
              <a:tr h="573919">
                <a:tc>
                  <a:txBody>
                    <a:bodyPr/>
                    <a:lstStyle/>
                    <a:p>
                      <a:pPr algn="ctr"/>
                      <a:r>
                        <a:rPr lang="en-US" b="0" dirty="0"/>
                        <a:t>(#1)   </a:t>
                      </a:r>
                      <a:r>
                        <a:rPr lang="en-US" b="1" u="sng" dirty="0"/>
                        <a:t>Miners-Can-Steal</a:t>
                      </a:r>
                      <a:r>
                        <a:rPr lang="en-US" dirty="0"/>
                        <a:t> </a:t>
                      </a:r>
                      <a:r>
                        <a:rPr lang="en-US" b="0" dirty="0"/>
                        <a:t>from Bip300 Scripts </a:t>
                      </a:r>
                      <a:br>
                        <a:rPr lang="en-US" b="0" dirty="0"/>
                      </a:br>
                      <a:r>
                        <a:rPr lang="en-US" b="0" dirty="0"/>
                        <a:t>(and this is bad)</a:t>
                      </a:r>
                    </a:p>
                  </a:txBody>
                  <a:tcPr/>
                </a:tc>
                <a:extLst>
                  <a:ext uri="{0D108BD9-81ED-4DB2-BD59-A6C34878D82A}">
                    <a16:rowId xmlns:a16="http://schemas.microsoft.com/office/drawing/2014/main" val="472120917"/>
                  </a:ext>
                </a:extLst>
              </a:tr>
            </a:tbl>
          </a:graphicData>
        </a:graphic>
      </p:graphicFrame>
      <p:cxnSp>
        <p:nvCxnSpPr>
          <p:cNvPr id="7" name="Straight Connector 6">
            <a:extLst>
              <a:ext uri="{FF2B5EF4-FFF2-40B4-BE49-F238E27FC236}">
                <a16:creationId xmlns:a16="http://schemas.microsoft.com/office/drawing/2014/main" id="{D846F740-75B2-48B4-97EA-C2E3E4710C1D}"/>
              </a:ext>
            </a:extLst>
          </p:cNvPr>
          <p:cNvCxnSpPr>
            <a:cxnSpLocks/>
          </p:cNvCxnSpPr>
          <p:nvPr/>
        </p:nvCxnSpPr>
        <p:spPr>
          <a:xfrm>
            <a:off x="7579265" y="768631"/>
            <a:ext cx="0" cy="203276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380AE36-C3B9-4212-BA8B-42E92E077C7A}"/>
              </a:ext>
            </a:extLst>
          </p:cNvPr>
          <p:cNvCxnSpPr>
            <a:cxnSpLocks/>
          </p:cNvCxnSpPr>
          <p:nvPr/>
        </p:nvCxnSpPr>
        <p:spPr>
          <a:xfrm>
            <a:off x="7608449" y="2723893"/>
            <a:ext cx="739301" cy="0"/>
          </a:xfrm>
          <a:prstGeom prst="line">
            <a:avLst/>
          </a:prstGeom>
          <a:ln w="38100">
            <a:solidFill>
              <a:schemeClr val="accent1">
                <a:lumMod val="75000"/>
              </a:schemeClr>
            </a:solidFill>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EB1ED00-0689-467E-A945-CEC7631B9161}"/>
              </a:ext>
            </a:extLst>
          </p:cNvPr>
          <p:cNvCxnSpPr>
            <a:cxnSpLocks/>
          </p:cNvCxnSpPr>
          <p:nvPr/>
        </p:nvCxnSpPr>
        <p:spPr>
          <a:xfrm flipV="1">
            <a:off x="7718257" y="2092528"/>
            <a:ext cx="1320968" cy="1283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4659395-8FD6-4EA1-8511-4F3E8E22F086}"/>
              </a:ext>
            </a:extLst>
          </p:cNvPr>
          <p:cNvSpPr txBox="1"/>
          <p:nvPr/>
        </p:nvSpPr>
        <p:spPr>
          <a:xfrm>
            <a:off x="9650926" y="2830786"/>
            <a:ext cx="700833" cy="369332"/>
          </a:xfrm>
          <a:prstGeom prst="rect">
            <a:avLst/>
          </a:prstGeom>
          <a:noFill/>
        </p:spPr>
        <p:txBody>
          <a:bodyPr wrap="none" rtlCol="0">
            <a:spAutoFit/>
          </a:bodyPr>
          <a:lstStyle/>
          <a:p>
            <a:r>
              <a:rPr lang="en-US" dirty="0"/>
              <a:t>100%</a:t>
            </a:r>
          </a:p>
        </p:txBody>
      </p:sp>
      <p:sp>
        <p:nvSpPr>
          <p:cNvPr id="15" name="TextBox 14">
            <a:extLst>
              <a:ext uri="{FF2B5EF4-FFF2-40B4-BE49-F238E27FC236}">
                <a16:creationId xmlns:a16="http://schemas.microsoft.com/office/drawing/2014/main" id="{98CF870E-79FD-45FC-AB8C-B878009678B0}"/>
              </a:ext>
            </a:extLst>
          </p:cNvPr>
          <p:cNvSpPr txBox="1"/>
          <p:nvPr/>
        </p:nvSpPr>
        <p:spPr>
          <a:xfrm>
            <a:off x="7440274" y="2766876"/>
            <a:ext cx="466794" cy="369332"/>
          </a:xfrm>
          <a:prstGeom prst="rect">
            <a:avLst/>
          </a:prstGeom>
          <a:noFill/>
        </p:spPr>
        <p:txBody>
          <a:bodyPr wrap="none" rtlCol="0">
            <a:spAutoFit/>
          </a:bodyPr>
          <a:lstStyle/>
          <a:p>
            <a:r>
              <a:rPr lang="en-US" dirty="0"/>
              <a:t>0%</a:t>
            </a:r>
          </a:p>
        </p:txBody>
      </p:sp>
      <p:cxnSp>
        <p:nvCxnSpPr>
          <p:cNvPr id="18" name="Straight Connector 17">
            <a:extLst>
              <a:ext uri="{FF2B5EF4-FFF2-40B4-BE49-F238E27FC236}">
                <a16:creationId xmlns:a16="http://schemas.microsoft.com/office/drawing/2014/main" id="{91A1807C-B68B-4A0A-9393-A23E5DA2A733}"/>
              </a:ext>
            </a:extLst>
          </p:cNvPr>
          <p:cNvCxnSpPr>
            <a:cxnSpLocks/>
          </p:cNvCxnSpPr>
          <p:nvPr/>
        </p:nvCxnSpPr>
        <p:spPr>
          <a:xfrm>
            <a:off x="9981666" y="738340"/>
            <a:ext cx="0" cy="2213202"/>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2D5DE29-ACAE-43BF-870E-99EAF1F30837}"/>
              </a:ext>
            </a:extLst>
          </p:cNvPr>
          <p:cNvCxnSpPr>
            <a:cxnSpLocks/>
          </p:cNvCxnSpPr>
          <p:nvPr/>
        </p:nvCxnSpPr>
        <p:spPr>
          <a:xfrm>
            <a:off x="7579265" y="2801394"/>
            <a:ext cx="2966936" cy="1168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69BD77E-3E90-405D-9C41-46E2230B3BD8}"/>
              </a:ext>
            </a:extLst>
          </p:cNvPr>
          <p:cNvCxnSpPr>
            <a:cxnSpLocks/>
          </p:cNvCxnSpPr>
          <p:nvPr/>
        </p:nvCxnSpPr>
        <p:spPr>
          <a:xfrm flipV="1">
            <a:off x="8338225" y="2026719"/>
            <a:ext cx="724508" cy="697176"/>
          </a:xfrm>
          <a:prstGeom prst="line">
            <a:avLst/>
          </a:prstGeom>
          <a:ln w="38100">
            <a:solidFill>
              <a:schemeClr val="accent1">
                <a:lumMod val="75000"/>
              </a:schemeClr>
            </a:solidFill>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2371171-CD0E-4B98-BF0B-255CDC31EB56}"/>
              </a:ext>
            </a:extLst>
          </p:cNvPr>
          <p:cNvCxnSpPr>
            <a:cxnSpLocks/>
          </p:cNvCxnSpPr>
          <p:nvPr/>
        </p:nvCxnSpPr>
        <p:spPr>
          <a:xfrm flipV="1">
            <a:off x="7673671" y="640981"/>
            <a:ext cx="2284487" cy="2080419"/>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57C976BB-3803-4E97-AF20-7D328D192B04}"/>
              </a:ext>
            </a:extLst>
          </p:cNvPr>
          <p:cNvSpPr txBox="1"/>
          <p:nvPr/>
        </p:nvSpPr>
        <p:spPr>
          <a:xfrm>
            <a:off x="10546201" y="2582210"/>
            <a:ext cx="1024896" cy="369332"/>
          </a:xfrm>
          <a:prstGeom prst="rect">
            <a:avLst/>
          </a:prstGeom>
          <a:noFill/>
        </p:spPr>
        <p:txBody>
          <a:bodyPr wrap="none" rtlCol="0">
            <a:spAutoFit/>
          </a:bodyPr>
          <a:lstStyle/>
          <a:p>
            <a:r>
              <a:rPr lang="en-US" dirty="0"/>
              <a:t>Hashrate</a:t>
            </a:r>
          </a:p>
        </p:txBody>
      </p:sp>
      <p:sp>
        <p:nvSpPr>
          <p:cNvPr id="36" name="Left Brace 35">
            <a:extLst>
              <a:ext uri="{FF2B5EF4-FFF2-40B4-BE49-F238E27FC236}">
                <a16:creationId xmlns:a16="http://schemas.microsoft.com/office/drawing/2014/main" id="{490775EF-72F3-457A-88B8-B32F85BF6AFF}"/>
              </a:ext>
            </a:extLst>
          </p:cNvPr>
          <p:cNvSpPr/>
          <p:nvPr/>
        </p:nvSpPr>
        <p:spPr>
          <a:xfrm>
            <a:off x="7286198" y="2787176"/>
            <a:ext cx="251437" cy="608767"/>
          </a:xfrm>
          <a:prstGeom prst="leftBrace">
            <a:avLst>
              <a:gd name="adj1" fmla="val 21610"/>
              <a:gd name="adj2" fmla="val 53651"/>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D6BB5706-2101-4D35-B532-9FEF9B88D63D}"/>
              </a:ext>
            </a:extLst>
          </p:cNvPr>
          <p:cNvSpPr txBox="1"/>
          <p:nvPr/>
        </p:nvSpPr>
        <p:spPr>
          <a:xfrm>
            <a:off x="6724600" y="2787176"/>
            <a:ext cx="638636" cy="646331"/>
          </a:xfrm>
          <a:prstGeom prst="rect">
            <a:avLst/>
          </a:prstGeom>
          <a:noFill/>
        </p:spPr>
        <p:txBody>
          <a:bodyPr wrap="none" rtlCol="0">
            <a:spAutoFit/>
          </a:bodyPr>
          <a:lstStyle/>
          <a:p>
            <a:r>
              <a:rPr lang="en-US" dirty="0">
                <a:solidFill>
                  <a:srgbClr val="FF0000"/>
                </a:solidFill>
              </a:rPr>
              <a:t>fixed</a:t>
            </a:r>
          </a:p>
          <a:p>
            <a:r>
              <a:rPr lang="en-US" dirty="0">
                <a:solidFill>
                  <a:srgbClr val="FF0000"/>
                </a:solidFill>
              </a:rPr>
              <a:t>cost</a:t>
            </a:r>
          </a:p>
        </p:txBody>
      </p:sp>
      <p:cxnSp>
        <p:nvCxnSpPr>
          <p:cNvPr id="38" name="Straight Connector 37">
            <a:extLst>
              <a:ext uri="{FF2B5EF4-FFF2-40B4-BE49-F238E27FC236}">
                <a16:creationId xmlns:a16="http://schemas.microsoft.com/office/drawing/2014/main" id="{A389CF7A-6C04-4861-ADF6-2F882FBE4E9C}"/>
              </a:ext>
            </a:extLst>
          </p:cNvPr>
          <p:cNvCxnSpPr>
            <a:cxnSpLocks/>
          </p:cNvCxnSpPr>
          <p:nvPr/>
        </p:nvCxnSpPr>
        <p:spPr>
          <a:xfrm>
            <a:off x="9076026" y="2064234"/>
            <a:ext cx="858987" cy="14197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6FCCCA9-56D2-4712-9A8F-A40C38BC0252}"/>
              </a:ext>
            </a:extLst>
          </p:cNvPr>
          <p:cNvCxnSpPr>
            <a:cxnSpLocks/>
          </p:cNvCxnSpPr>
          <p:nvPr/>
        </p:nvCxnSpPr>
        <p:spPr>
          <a:xfrm>
            <a:off x="9204117" y="1331795"/>
            <a:ext cx="1119232" cy="1951043"/>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B356304A-BCDB-4D16-B45F-1C99885B9924}"/>
              </a:ext>
            </a:extLst>
          </p:cNvPr>
          <p:cNvSpPr/>
          <p:nvPr/>
        </p:nvSpPr>
        <p:spPr>
          <a:xfrm>
            <a:off x="1913601"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21E10B3F-9606-4EAE-BB8C-B5847D2B95BF}"/>
              </a:ext>
            </a:extLst>
          </p:cNvPr>
          <p:cNvSpPr/>
          <p:nvPr/>
        </p:nvSpPr>
        <p:spPr>
          <a:xfrm>
            <a:off x="2443372"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E1ADF5EF-E51D-406D-AA05-F0B6EF0B363B}"/>
              </a:ext>
            </a:extLst>
          </p:cNvPr>
          <p:cNvSpPr/>
          <p:nvPr/>
        </p:nvSpPr>
        <p:spPr>
          <a:xfrm>
            <a:off x="2973143"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DFB42DB6-29F8-4573-A3E8-71EE9AE8E9C6}"/>
              </a:ext>
            </a:extLst>
          </p:cNvPr>
          <p:cNvSpPr/>
          <p:nvPr/>
        </p:nvSpPr>
        <p:spPr>
          <a:xfrm>
            <a:off x="3502914"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19B2707-FFCA-401A-9B0E-0FA69F607237}"/>
              </a:ext>
            </a:extLst>
          </p:cNvPr>
          <p:cNvSpPr/>
          <p:nvPr/>
        </p:nvSpPr>
        <p:spPr>
          <a:xfrm>
            <a:off x="4032685"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2C3F4F75-DA8C-4B89-80CD-344185CED858}"/>
              </a:ext>
            </a:extLst>
          </p:cNvPr>
          <p:cNvSpPr/>
          <p:nvPr/>
        </p:nvSpPr>
        <p:spPr>
          <a:xfrm>
            <a:off x="4562456"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5485CE1F-6857-48EA-924A-243519A5D34E}"/>
              </a:ext>
            </a:extLst>
          </p:cNvPr>
          <p:cNvSpPr/>
          <p:nvPr/>
        </p:nvSpPr>
        <p:spPr>
          <a:xfrm>
            <a:off x="5135287"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22F0D7D9-CFDF-45E1-9007-B446D7B05B8A}"/>
              </a:ext>
            </a:extLst>
          </p:cNvPr>
          <p:cNvSpPr/>
          <p:nvPr/>
        </p:nvSpPr>
        <p:spPr>
          <a:xfrm>
            <a:off x="5665058"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D07BC244-61CE-4B40-A79A-0D9501DF42BF}"/>
              </a:ext>
            </a:extLst>
          </p:cNvPr>
          <p:cNvSpPr/>
          <p:nvPr/>
        </p:nvSpPr>
        <p:spPr>
          <a:xfrm>
            <a:off x="6194829"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64A58BC4-2140-48E9-B32A-6CDFDF2B87B6}"/>
              </a:ext>
            </a:extLst>
          </p:cNvPr>
          <p:cNvSpPr/>
          <p:nvPr/>
        </p:nvSpPr>
        <p:spPr>
          <a:xfrm>
            <a:off x="6724600"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225812C9-AFF4-4EF7-83DB-996ED4AE3CF5}"/>
              </a:ext>
            </a:extLst>
          </p:cNvPr>
          <p:cNvSpPr/>
          <p:nvPr/>
        </p:nvSpPr>
        <p:spPr>
          <a:xfrm>
            <a:off x="7254371"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84A339AF-B165-421D-A160-E3E96FC16E52}"/>
              </a:ext>
            </a:extLst>
          </p:cNvPr>
          <p:cNvSpPr/>
          <p:nvPr/>
        </p:nvSpPr>
        <p:spPr>
          <a:xfrm>
            <a:off x="7784142"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1D2CA307-1ED7-41EC-A625-2C2565992BE6}"/>
              </a:ext>
            </a:extLst>
          </p:cNvPr>
          <p:cNvSpPr/>
          <p:nvPr/>
        </p:nvSpPr>
        <p:spPr>
          <a:xfrm>
            <a:off x="8313913"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9EAFA00B-038A-4604-8DBB-D7D365FC6C31}"/>
              </a:ext>
            </a:extLst>
          </p:cNvPr>
          <p:cNvSpPr/>
          <p:nvPr/>
        </p:nvSpPr>
        <p:spPr>
          <a:xfrm>
            <a:off x="8843684"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FCF00C48-9289-49A6-AF9C-7DCA33B63123}"/>
              </a:ext>
            </a:extLst>
          </p:cNvPr>
          <p:cNvSpPr/>
          <p:nvPr/>
        </p:nvSpPr>
        <p:spPr>
          <a:xfrm>
            <a:off x="9373455"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12173AEE-8E38-413B-BB84-221634844E92}"/>
              </a:ext>
            </a:extLst>
          </p:cNvPr>
          <p:cNvSpPr/>
          <p:nvPr/>
        </p:nvSpPr>
        <p:spPr>
          <a:xfrm>
            <a:off x="1913601" y="4996317"/>
            <a:ext cx="377371" cy="5319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35DD2EBA-4990-4D42-9A81-11FB8C9F8E76}"/>
              </a:ext>
            </a:extLst>
          </p:cNvPr>
          <p:cNvSpPr/>
          <p:nvPr/>
        </p:nvSpPr>
        <p:spPr>
          <a:xfrm>
            <a:off x="2443372" y="4996317"/>
            <a:ext cx="377371" cy="16846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9AA58E00-CC1A-49A3-9F21-CD31BF1DE617}"/>
              </a:ext>
            </a:extLst>
          </p:cNvPr>
          <p:cNvSpPr/>
          <p:nvPr/>
        </p:nvSpPr>
        <p:spPr>
          <a:xfrm>
            <a:off x="2973143" y="4996317"/>
            <a:ext cx="377371" cy="3902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427EE88A-645B-4A6B-84D9-CE791096E04A}"/>
              </a:ext>
            </a:extLst>
          </p:cNvPr>
          <p:cNvSpPr/>
          <p:nvPr/>
        </p:nvSpPr>
        <p:spPr>
          <a:xfrm>
            <a:off x="3502914" y="4996318"/>
            <a:ext cx="377371" cy="531932"/>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19B052CF-6320-41F8-BA22-3282467A701D}"/>
              </a:ext>
            </a:extLst>
          </p:cNvPr>
          <p:cNvSpPr/>
          <p:nvPr/>
        </p:nvSpPr>
        <p:spPr>
          <a:xfrm>
            <a:off x="4032685" y="4996318"/>
            <a:ext cx="377371" cy="29630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5BFD43CF-05F2-4282-BEEE-F41DF88C3F00}"/>
              </a:ext>
            </a:extLst>
          </p:cNvPr>
          <p:cNvSpPr/>
          <p:nvPr/>
        </p:nvSpPr>
        <p:spPr>
          <a:xfrm>
            <a:off x="4562456" y="4996317"/>
            <a:ext cx="377371" cy="70104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CDB7F4AD-1B47-493A-AF79-E0C7566CFC9E}"/>
              </a:ext>
            </a:extLst>
          </p:cNvPr>
          <p:cNvSpPr/>
          <p:nvPr/>
        </p:nvSpPr>
        <p:spPr>
          <a:xfrm>
            <a:off x="5135287" y="4996318"/>
            <a:ext cx="377371" cy="247886"/>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1411947A-FA45-41FE-A91A-C5A35EDCA0A5}"/>
              </a:ext>
            </a:extLst>
          </p:cNvPr>
          <p:cNvSpPr/>
          <p:nvPr/>
        </p:nvSpPr>
        <p:spPr>
          <a:xfrm>
            <a:off x="5665058" y="4996317"/>
            <a:ext cx="377371" cy="1747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9AA6250A-C5AF-4AA0-B696-5FC88219043D}"/>
              </a:ext>
            </a:extLst>
          </p:cNvPr>
          <p:cNvSpPr/>
          <p:nvPr/>
        </p:nvSpPr>
        <p:spPr>
          <a:xfrm>
            <a:off x="6194829" y="4996317"/>
            <a:ext cx="377371" cy="302435"/>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3AC7D1E1-01F8-444E-9CC5-BFF726DFBA59}"/>
              </a:ext>
            </a:extLst>
          </p:cNvPr>
          <p:cNvSpPr/>
          <p:nvPr/>
        </p:nvSpPr>
        <p:spPr>
          <a:xfrm>
            <a:off x="6724600" y="4996317"/>
            <a:ext cx="377371" cy="7584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BD905CC1-3526-4CC5-9CEA-6AD9D9A2B2F3}"/>
              </a:ext>
            </a:extLst>
          </p:cNvPr>
          <p:cNvSpPr/>
          <p:nvPr/>
        </p:nvSpPr>
        <p:spPr>
          <a:xfrm>
            <a:off x="7254371" y="4996317"/>
            <a:ext cx="377371" cy="22986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58069762-F212-4BD6-83C7-66E7096A24DE}"/>
              </a:ext>
            </a:extLst>
          </p:cNvPr>
          <p:cNvSpPr/>
          <p:nvPr/>
        </p:nvSpPr>
        <p:spPr>
          <a:xfrm>
            <a:off x="7784142" y="4996317"/>
            <a:ext cx="377371" cy="350849"/>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8DA13B09-B602-4695-B3B9-AB8BFBA69339}"/>
              </a:ext>
            </a:extLst>
          </p:cNvPr>
          <p:cNvSpPr/>
          <p:nvPr/>
        </p:nvSpPr>
        <p:spPr>
          <a:xfrm>
            <a:off x="8313913" y="5003807"/>
            <a:ext cx="377371" cy="5782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BD14D9F9-F139-42D8-9461-C91E1DF7B8E7}"/>
              </a:ext>
            </a:extLst>
          </p:cNvPr>
          <p:cNvSpPr/>
          <p:nvPr/>
        </p:nvSpPr>
        <p:spPr>
          <a:xfrm>
            <a:off x="8843684" y="4996318"/>
            <a:ext cx="377371" cy="13743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851779FB-24C6-47E0-85AF-8E9C0F166E48}"/>
              </a:ext>
            </a:extLst>
          </p:cNvPr>
          <p:cNvSpPr/>
          <p:nvPr/>
        </p:nvSpPr>
        <p:spPr>
          <a:xfrm>
            <a:off x="9373455" y="4996317"/>
            <a:ext cx="377371" cy="5713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
            <a:extLst>
              <a:ext uri="{FF2B5EF4-FFF2-40B4-BE49-F238E27FC236}">
                <a16:creationId xmlns:a16="http://schemas.microsoft.com/office/drawing/2014/main" id="{90BF0EEC-D255-4CA2-9F95-30235DCDA7AF}"/>
              </a:ext>
            </a:extLst>
          </p:cNvPr>
          <p:cNvSpPr>
            <a:spLocks noChangeArrowheads="1"/>
          </p:cNvSpPr>
          <p:nvPr/>
        </p:nvSpPr>
        <p:spPr bwMode="auto">
          <a:xfrm>
            <a:off x="8078797" y="5919305"/>
            <a:ext cx="1712213" cy="261610"/>
          </a:xfrm>
          <a:prstGeom prst="rect">
            <a:avLst/>
          </a:prstGeom>
          <a:solidFill>
            <a:srgbClr val="FF0000">
              <a:alpha val="52941"/>
            </a:srgbClr>
          </a:solidFill>
          <a:ln w="9525">
            <a:solidFill>
              <a:srgbClr val="FF0000"/>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b="1" u="sng" dirty="0">
                <a:latin typeface="Courier New" panose="02070309020205020404" pitchFamily="49" charset="0"/>
                <a:cs typeface="Courier New" panose="02070309020205020404" pitchFamily="49" charset="0"/>
              </a:rPr>
              <a:t>e</a:t>
            </a: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b94</a:t>
            </a:r>
            <a:r>
              <a:rPr lang="en-US" altLang="en-US" sz="1100" b="1" dirty="0">
                <a:latin typeface="Courier New" panose="02070309020205020404" pitchFamily="49" charset="0"/>
                <a:cs typeface="Courier New" panose="02070309020205020404" pitchFamily="49" charset="0"/>
              </a:rPr>
              <a:t> ... Pays Out</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p:txBody>
      </p:sp>
      <p:cxnSp>
        <p:nvCxnSpPr>
          <p:cNvPr id="124" name="Straight Arrow Connector 123">
            <a:extLst>
              <a:ext uri="{FF2B5EF4-FFF2-40B4-BE49-F238E27FC236}">
                <a16:creationId xmlns:a16="http://schemas.microsoft.com/office/drawing/2014/main" id="{95CA50A5-97F3-410B-B926-5BA7DB0550C6}"/>
              </a:ext>
            </a:extLst>
          </p:cNvPr>
          <p:cNvCxnSpPr>
            <a:cxnSpLocks/>
          </p:cNvCxnSpPr>
          <p:nvPr/>
        </p:nvCxnSpPr>
        <p:spPr>
          <a:xfrm flipH="1">
            <a:off x="9211124" y="5130876"/>
            <a:ext cx="425340" cy="83455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Rectangle 1">
            <a:extLst>
              <a:ext uri="{FF2B5EF4-FFF2-40B4-BE49-F238E27FC236}">
                <a16:creationId xmlns:a16="http://schemas.microsoft.com/office/drawing/2014/main" id="{AB624A81-BBFB-40E0-9629-440EC396D803}"/>
              </a:ext>
            </a:extLst>
          </p:cNvPr>
          <p:cNvSpPr>
            <a:spLocks noChangeArrowheads="1"/>
          </p:cNvSpPr>
          <p:nvPr/>
        </p:nvSpPr>
        <p:spPr bwMode="auto">
          <a:xfrm>
            <a:off x="668758" y="5952548"/>
            <a:ext cx="5668312"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e320</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b6c2fffc8d750423db8b1eb942ae710e951ed797f7affc8892b0f1fc122b </a:t>
            </a:r>
          </a:p>
        </p:txBody>
      </p:sp>
      <p:sp>
        <p:nvSpPr>
          <p:cNvPr id="126" name="Rectangle 1">
            <a:extLst>
              <a:ext uri="{FF2B5EF4-FFF2-40B4-BE49-F238E27FC236}">
                <a16:creationId xmlns:a16="http://schemas.microsoft.com/office/drawing/2014/main" id="{F8990CCD-EBE0-4ECA-9929-2190FD4E9C99}"/>
              </a:ext>
            </a:extLst>
          </p:cNvPr>
          <p:cNvSpPr>
            <a:spLocks noChangeArrowheads="1"/>
          </p:cNvSpPr>
          <p:nvPr/>
        </p:nvSpPr>
        <p:spPr bwMode="auto">
          <a:xfrm>
            <a:off x="3544706" y="5041686"/>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cxnSp>
        <p:nvCxnSpPr>
          <p:cNvPr id="127" name="Straight Arrow Connector 126">
            <a:extLst>
              <a:ext uri="{FF2B5EF4-FFF2-40B4-BE49-F238E27FC236}">
                <a16:creationId xmlns:a16="http://schemas.microsoft.com/office/drawing/2014/main" id="{9C97076D-4CB5-40CE-92B1-A72609736B25}"/>
              </a:ext>
            </a:extLst>
          </p:cNvPr>
          <p:cNvCxnSpPr>
            <a:cxnSpLocks/>
          </p:cNvCxnSpPr>
          <p:nvPr/>
        </p:nvCxnSpPr>
        <p:spPr>
          <a:xfrm flipV="1">
            <a:off x="3579128" y="5208717"/>
            <a:ext cx="72002" cy="65435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9" name="Cloud 148">
            <a:extLst>
              <a:ext uri="{FF2B5EF4-FFF2-40B4-BE49-F238E27FC236}">
                <a16:creationId xmlns:a16="http://schemas.microsoft.com/office/drawing/2014/main" id="{E500D63F-FCAB-4DC1-91EA-888BF5555545}"/>
              </a:ext>
            </a:extLst>
          </p:cNvPr>
          <p:cNvSpPr/>
          <p:nvPr/>
        </p:nvSpPr>
        <p:spPr>
          <a:xfrm>
            <a:off x="1130969" y="5739451"/>
            <a:ext cx="782632" cy="654351"/>
          </a:xfrm>
          <a:prstGeom prst="cloud">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
            <a:extLst>
              <a:ext uri="{FF2B5EF4-FFF2-40B4-BE49-F238E27FC236}">
                <a16:creationId xmlns:a16="http://schemas.microsoft.com/office/drawing/2014/main" id="{A2F3DB8E-8F36-496B-BAAB-3FC77E86D2DC}"/>
              </a:ext>
            </a:extLst>
          </p:cNvPr>
          <p:cNvSpPr>
            <a:spLocks noChangeArrowheads="1"/>
          </p:cNvSpPr>
          <p:nvPr/>
        </p:nvSpPr>
        <p:spPr bwMode="auto">
          <a:xfrm>
            <a:off x="9415600" y="5049049"/>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29" name="Rectangle 1">
            <a:extLst>
              <a:ext uri="{FF2B5EF4-FFF2-40B4-BE49-F238E27FC236}">
                <a16:creationId xmlns:a16="http://schemas.microsoft.com/office/drawing/2014/main" id="{5E997C7B-409A-456C-B0EE-12708E5A1B1B}"/>
              </a:ext>
            </a:extLst>
          </p:cNvPr>
          <p:cNvSpPr>
            <a:spLocks noChangeArrowheads="1"/>
          </p:cNvSpPr>
          <p:nvPr/>
        </p:nvSpPr>
        <p:spPr bwMode="auto">
          <a:xfrm>
            <a:off x="1913601" y="5791329"/>
            <a:ext cx="5668312" cy="261610"/>
          </a:xfrm>
          <a:prstGeom prst="rect">
            <a:avLst/>
          </a:prstGeom>
          <a:solidFill>
            <a:srgbClr val="FF0000">
              <a:alpha val="86000"/>
            </a:srgb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eb94</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2ae710e951ed797</a:t>
            </a:r>
            <a:r>
              <a:rPr kumimoji="0" lang="en-US" altLang="en-US" sz="1100" i="0" strike="noStrike" cap="none" normalizeH="0" baseline="0" dirty="0">
                <a:ln>
                  <a:noFill/>
                </a:ln>
                <a:solidFill>
                  <a:schemeClr val="tx1"/>
                </a:solidFill>
                <a:effectLst/>
                <a:latin typeface="Courier New" panose="02070309020205020404" pitchFamily="49" charset="0"/>
                <a:cs typeface="Courier New" panose="02070309020205020404" pitchFamily="49" charset="0"/>
              </a:rPr>
              <a:t>e320b</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6c2fffc8d750423db8b1f2b0f1fc122b7affc889</a:t>
            </a:r>
          </a:p>
        </p:txBody>
      </p:sp>
      <p:pic>
        <p:nvPicPr>
          <p:cNvPr id="131" name="Picture 130">
            <a:extLst>
              <a:ext uri="{FF2B5EF4-FFF2-40B4-BE49-F238E27FC236}">
                <a16:creationId xmlns:a16="http://schemas.microsoft.com/office/drawing/2014/main" id="{B767880F-1987-4E20-94AA-F29A8F6D0435}"/>
              </a:ext>
            </a:extLst>
          </p:cNvPr>
          <p:cNvPicPr>
            <a:picLocks noChangeAspect="1"/>
          </p:cNvPicPr>
          <p:nvPr/>
        </p:nvPicPr>
        <p:blipFill rotWithShape="1">
          <a:blip r:embed="rId3">
            <a:extLst>
              <a:ext uri="{28A0092B-C50C-407E-A947-70E740481C1C}">
                <a14:useLocalDpi xmlns:a14="http://schemas.microsoft.com/office/drawing/2010/main" val="0"/>
              </a:ext>
            </a:extLst>
          </a:blip>
          <a:srcRect l="16567" t="33694" r="16693" b="12992"/>
          <a:stretch/>
        </p:blipFill>
        <p:spPr>
          <a:xfrm>
            <a:off x="170819" y="2982162"/>
            <a:ext cx="2000127" cy="1692800"/>
          </a:xfrm>
          <a:prstGeom prst="rect">
            <a:avLst/>
          </a:prstGeom>
        </p:spPr>
      </p:pic>
      <p:sp>
        <p:nvSpPr>
          <p:cNvPr id="132" name="Smiley Face 131">
            <a:extLst>
              <a:ext uri="{FF2B5EF4-FFF2-40B4-BE49-F238E27FC236}">
                <a16:creationId xmlns:a16="http://schemas.microsoft.com/office/drawing/2014/main" id="{5B530ECD-A1D2-4C2A-BF86-5F465B99D85D}"/>
              </a:ext>
            </a:extLst>
          </p:cNvPr>
          <p:cNvSpPr/>
          <p:nvPr/>
        </p:nvSpPr>
        <p:spPr>
          <a:xfrm>
            <a:off x="278232" y="3787601"/>
            <a:ext cx="1244843" cy="932556"/>
          </a:xfrm>
          <a:prstGeom prst="smileyFace">
            <a:avLst>
              <a:gd name="adj" fmla="val -4653"/>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33" name="Table 5">
            <a:extLst>
              <a:ext uri="{FF2B5EF4-FFF2-40B4-BE49-F238E27FC236}">
                <a16:creationId xmlns:a16="http://schemas.microsoft.com/office/drawing/2014/main" id="{E05BA444-23A9-40A6-9370-F5EB328E2C8C}"/>
              </a:ext>
            </a:extLst>
          </p:cNvPr>
          <p:cNvGraphicFramePr>
            <a:graphicFrameLocks noGrp="1"/>
          </p:cNvGraphicFramePr>
          <p:nvPr>
            <p:extLst>
              <p:ext uri="{D42A27DB-BD31-4B8C-83A1-F6EECF244321}">
                <p14:modId xmlns:p14="http://schemas.microsoft.com/office/powerpoint/2010/main" val="2039201105"/>
              </p:ext>
            </p:extLst>
          </p:nvPr>
        </p:nvGraphicFramePr>
        <p:xfrm>
          <a:off x="6634058" y="3577730"/>
          <a:ext cx="4262542" cy="640080"/>
        </p:xfrm>
        <a:graphic>
          <a:graphicData uri="http://schemas.openxmlformats.org/drawingml/2006/table">
            <a:tbl>
              <a:tblPr firstRow="1" bandRow="1">
                <a:tableStyleId>{073A0DAA-6AF3-43AB-8588-CEC1D06C72B9}</a:tableStyleId>
              </a:tblPr>
              <a:tblGrid>
                <a:gridCol w="4262542">
                  <a:extLst>
                    <a:ext uri="{9D8B030D-6E8A-4147-A177-3AD203B41FA5}">
                      <a16:colId xmlns:a16="http://schemas.microsoft.com/office/drawing/2014/main" val="1542508702"/>
                    </a:ext>
                  </a:extLst>
                </a:gridCol>
              </a:tblGrid>
              <a:tr h="573919">
                <a:tc>
                  <a:txBody>
                    <a:bodyPr/>
                    <a:lstStyle/>
                    <a:p>
                      <a:pPr algn="ctr"/>
                      <a:r>
                        <a:rPr lang="en-US" b="0" dirty="0"/>
                        <a:t>(#2)  </a:t>
                      </a:r>
                      <a:r>
                        <a:rPr lang="en-US" dirty="0"/>
                        <a:t>Merged-Mining is a Side-Hustle</a:t>
                      </a:r>
                      <a:br>
                        <a:rPr lang="en-US" dirty="0"/>
                      </a:br>
                      <a:r>
                        <a:rPr lang="en-US" b="0" dirty="0"/>
                        <a:t>(and those are bad)</a:t>
                      </a:r>
                    </a:p>
                  </a:txBody>
                  <a:tcPr/>
                </a:tc>
                <a:extLst>
                  <a:ext uri="{0D108BD9-81ED-4DB2-BD59-A6C34878D82A}">
                    <a16:rowId xmlns:a16="http://schemas.microsoft.com/office/drawing/2014/main" val="472120917"/>
                  </a:ext>
                </a:extLst>
              </a:tr>
            </a:tbl>
          </a:graphicData>
        </a:graphic>
      </p:graphicFrame>
      <p:cxnSp>
        <p:nvCxnSpPr>
          <p:cNvPr id="135" name="Straight Connector 134">
            <a:extLst>
              <a:ext uri="{FF2B5EF4-FFF2-40B4-BE49-F238E27FC236}">
                <a16:creationId xmlns:a16="http://schemas.microsoft.com/office/drawing/2014/main" id="{F9518015-A837-4CD7-93BE-FB4BFE83DB11}"/>
              </a:ext>
            </a:extLst>
          </p:cNvPr>
          <p:cNvCxnSpPr/>
          <p:nvPr/>
        </p:nvCxnSpPr>
        <p:spPr>
          <a:xfrm>
            <a:off x="466725" y="3897770"/>
            <a:ext cx="333052" cy="226555"/>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68897C0-6FCE-4093-9459-BD41AB1F1583}"/>
              </a:ext>
            </a:extLst>
          </p:cNvPr>
          <p:cNvCxnSpPr>
            <a:cxnSpLocks/>
          </p:cNvCxnSpPr>
          <p:nvPr/>
        </p:nvCxnSpPr>
        <p:spPr>
          <a:xfrm flipV="1">
            <a:off x="988270" y="3867671"/>
            <a:ext cx="307130" cy="315739"/>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7" name="Lightning Bolt 146">
            <a:extLst>
              <a:ext uri="{FF2B5EF4-FFF2-40B4-BE49-F238E27FC236}">
                <a16:creationId xmlns:a16="http://schemas.microsoft.com/office/drawing/2014/main" id="{07166B62-90E8-495A-B73E-5DEA824A1C26}"/>
              </a:ext>
            </a:extLst>
          </p:cNvPr>
          <p:cNvSpPr/>
          <p:nvPr/>
        </p:nvSpPr>
        <p:spPr>
          <a:xfrm rot="20579829">
            <a:off x="895544" y="4194554"/>
            <a:ext cx="308522" cy="1766097"/>
          </a:xfrm>
          <a:prstGeom prst="lightningBolt">
            <a:avLst/>
          </a:prstGeom>
          <a:solidFill>
            <a:srgbClr val="FFC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Lightning Bolt 147">
            <a:extLst>
              <a:ext uri="{FF2B5EF4-FFF2-40B4-BE49-F238E27FC236}">
                <a16:creationId xmlns:a16="http://schemas.microsoft.com/office/drawing/2014/main" id="{CB5C6B0C-CA74-4519-BC2A-9898C8DD80C0}"/>
              </a:ext>
            </a:extLst>
          </p:cNvPr>
          <p:cNvSpPr/>
          <p:nvPr/>
        </p:nvSpPr>
        <p:spPr>
          <a:xfrm rot="20177288" flipH="1">
            <a:off x="1282684" y="4196771"/>
            <a:ext cx="348438" cy="1766097"/>
          </a:xfrm>
          <a:prstGeom prst="lightningBolt">
            <a:avLst/>
          </a:prstGeom>
          <a:solidFill>
            <a:srgbClr val="FFC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1" name="Straight Connector 150">
            <a:extLst>
              <a:ext uri="{FF2B5EF4-FFF2-40B4-BE49-F238E27FC236}">
                <a16:creationId xmlns:a16="http://schemas.microsoft.com/office/drawing/2014/main" id="{384C5282-0A0E-4610-BAD2-C965AB8334F5}"/>
              </a:ext>
            </a:extLst>
          </p:cNvPr>
          <p:cNvCxnSpPr>
            <a:cxnSpLocks/>
          </p:cNvCxnSpPr>
          <p:nvPr/>
        </p:nvCxnSpPr>
        <p:spPr>
          <a:xfrm>
            <a:off x="6096000" y="1104900"/>
            <a:ext cx="0" cy="32621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488BAD1-BD9A-437C-8BE5-B09E04DA0F39}"/>
              </a:ext>
            </a:extLst>
          </p:cNvPr>
          <p:cNvCxnSpPr>
            <a:cxnSpLocks/>
          </p:cNvCxnSpPr>
          <p:nvPr/>
        </p:nvCxnSpPr>
        <p:spPr>
          <a:xfrm>
            <a:off x="6096000" y="4381500"/>
            <a:ext cx="5153716" cy="16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6C135EC8-B892-4112-8C64-7EFFF93FE341}"/>
              </a:ext>
            </a:extLst>
          </p:cNvPr>
          <p:cNvCxnSpPr>
            <a:cxnSpLocks/>
          </p:cNvCxnSpPr>
          <p:nvPr/>
        </p:nvCxnSpPr>
        <p:spPr>
          <a:xfrm>
            <a:off x="318190" y="1220691"/>
            <a:ext cx="5638819" cy="103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87445F66-3809-4BB4-843D-AE70095E8DE4}"/>
              </a:ext>
            </a:extLst>
          </p:cNvPr>
          <p:cNvCxnSpPr>
            <a:cxnSpLocks/>
          </p:cNvCxnSpPr>
          <p:nvPr/>
        </p:nvCxnSpPr>
        <p:spPr>
          <a:xfrm>
            <a:off x="9090009" y="2004394"/>
            <a:ext cx="441755" cy="734341"/>
          </a:xfrm>
          <a:prstGeom prst="line">
            <a:avLst/>
          </a:prstGeom>
          <a:ln w="38100">
            <a:solidFill>
              <a:schemeClr val="accent1">
                <a:lumMod val="75000"/>
              </a:schemeClr>
            </a:solidFill>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9602629A-7A66-4BD5-9848-25193B14FFA5}"/>
              </a:ext>
            </a:extLst>
          </p:cNvPr>
          <p:cNvCxnSpPr>
            <a:cxnSpLocks/>
          </p:cNvCxnSpPr>
          <p:nvPr/>
        </p:nvCxnSpPr>
        <p:spPr>
          <a:xfrm flipH="1">
            <a:off x="9538231" y="2741913"/>
            <a:ext cx="419927" cy="5654"/>
          </a:xfrm>
          <a:prstGeom prst="line">
            <a:avLst/>
          </a:prstGeom>
          <a:ln w="38100">
            <a:solidFill>
              <a:schemeClr val="accent1">
                <a:lumMod val="75000"/>
              </a:schemeClr>
            </a:solidFill>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76145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138D7-B48F-4B3F-BD3F-F7FCEDEFAFED}"/>
              </a:ext>
            </a:extLst>
          </p:cNvPr>
          <p:cNvSpPr>
            <a:spLocks noGrp="1"/>
          </p:cNvSpPr>
          <p:nvPr>
            <p:ph type="title"/>
          </p:nvPr>
        </p:nvSpPr>
        <p:spPr/>
        <p:txBody>
          <a:bodyPr/>
          <a:lstStyle/>
          <a:p>
            <a:endParaRPr lang="en-US" dirty="0"/>
          </a:p>
        </p:txBody>
      </p:sp>
      <p:sp>
        <p:nvSpPr>
          <p:cNvPr id="4" name="Slide Number Placeholder 3">
            <a:extLst>
              <a:ext uri="{FF2B5EF4-FFF2-40B4-BE49-F238E27FC236}">
                <a16:creationId xmlns:a16="http://schemas.microsoft.com/office/drawing/2014/main" id="{B8CD80EE-D1E3-4D7B-B383-66ABA9FED26F}"/>
              </a:ext>
            </a:extLst>
          </p:cNvPr>
          <p:cNvSpPr>
            <a:spLocks noGrp="1"/>
          </p:cNvSpPr>
          <p:nvPr>
            <p:ph type="sldNum" sz="quarter" idx="12"/>
          </p:nvPr>
        </p:nvSpPr>
        <p:spPr/>
        <p:txBody>
          <a:bodyPr/>
          <a:lstStyle/>
          <a:p>
            <a:fld id="{64A73B7B-B545-4723-8D44-5CC401310D8B}" type="slidenum">
              <a:rPr lang="en-US" smtClean="0"/>
              <a:t>37</a:t>
            </a:fld>
            <a:endParaRPr lang="en-US" dirty="0"/>
          </a:p>
        </p:txBody>
      </p:sp>
      <p:sp>
        <p:nvSpPr>
          <p:cNvPr id="5" name="Footer Placeholder 4">
            <a:extLst>
              <a:ext uri="{FF2B5EF4-FFF2-40B4-BE49-F238E27FC236}">
                <a16:creationId xmlns:a16="http://schemas.microsoft.com/office/drawing/2014/main" id="{ACC79C32-1B3A-46CF-B8C4-9FB4B4752858}"/>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graphicFrame>
        <p:nvGraphicFramePr>
          <p:cNvPr id="3" name="Table 5">
            <a:extLst>
              <a:ext uri="{FF2B5EF4-FFF2-40B4-BE49-F238E27FC236}">
                <a16:creationId xmlns:a16="http://schemas.microsoft.com/office/drawing/2014/main" id="{61EB5030-AF0F-4132-807D-9FE5F5ADFBE4}"/>
              </a:ext>
            </a:extLst>
          </p:cNvPr>
          <p:cNvGraphicFramePr>
            <a:graphicFrameLocks noGrp="1"/>
          </p:cNvGraphicFramePr>
          <p:nvPr>
            <p:extLst>
              <p:ext uri="{D42A27DB-BD31-4B8C-83A1-F6EECF244321}">
                <p14:modId xmlns:p14="http://schemas.microsoft.com/office/powerpoint/2010/main" val="2637077510"/>
              </p:ext>
            </p:extLst>
          </p:nvPr>
        </p:nvGraphicFramePr>
        <p:xfrm>
          <a:off x="78992" y="0"/>
          <a:ext cx="12034016" cy="6888480"/>
        </p:xfrm>
        <a:graphic>
          <a:graphicData uri="http://schemas.openxmlformats.org/drawingml/2006/table">
            <a:tbl>
              <a:tblPr firstRow="1" bandRow="1">
                <a:tableStyleId>{073A0DAA-6AF3-43AB-8588-CEC1D06C72B9}</a:tableStyleId>
              </a:tblPr>
              <a:tblGrid>
                <a:gridCol w="6181454">
                  <a:extLst>
                    <a:ext uri="{9D8B030D-6E8A-4147-A177-3AD203B41FA5}">
                      <a16:colId xmlns:a16="http://schemas.microsoft.com/office/drawing/2014/main" val="2109762579"/>
                    </a:ext>
                  </a:extLst>
                </a:gridCol>
                <a:gridCol w="5852562">
                  <a:extLst>
                    <a:ext uri="{9D8B030D-6E8A-4147-A177-3AD203B41FA5}">
                      <a16:colId xmlns:a16="http://schemas.microsoft.com/office/drawing/2014/main" val="1542508702"/>
                    </a:ext>
                  </a:extLst>
                </a:gridCol>
              </a:tblGrid>
              <a:tr h="573919">
                <a:tc>
                  <a:txBody>
                    <a:bodyPr/>
                    <a:lstStyle/>
                    <a:p>
                      <a:pPr algn="ctr"/>
                      <a:r>
                        <a:rPr lang="en-US" b="0" dirty="0"/>
                        <a:t>(#1)   </a:t>
                      </a:r>
                      <a:r>
                        <a:rPr lang="en-US" b="1" u="sng" dirty="0"/>
                        <a:t>Miners-Can-Steal</a:t>
                      </a:r>
                      <a:r>
                        <a:rPr lang="en-US" dirty="0"/>
                        <a:t> </a:t>
                      </a:r>
                      <a:r>
                        <a:rPr lang="en-US" b="0" dirty="0"/>
                        <a:t>from Bip300 Scripts </a:t>
                      </a:r>
                      <a:br>
                        <a:rPr lang="en-US" b="0" dirty="0"/>
                      </a:br>
                      <a:r>
                        <a:rPr lang="en-US" b="0" dirty="0"/>
                        <a:t>(and this is bad)</a:t>
                      </a:r>
                    </a:p>
                  </a:txBody>
                  <a:tcPr/>
                </a:tc>
                <a:tc>
                  <a:txBody>
                    <a:bodyPr/>
                    <a:lstStyle/>
                    <a:p>
                      <a:pPr algn="ctr"/>
                      <a:r>
                        <a:rPr lang="en-US" b="0" dirty="0"/>
                        <a:t>(#2)  </a:t>
                      </a:r>
                      <a:r>
                        <a:rPr lang="en-US" dirty="0"/>
                        <a:t>Merged-Mining is a Side-Hustle</a:t>
                      </a:r>
                      <a:br>
                        <a:rPr lang="en-US" dirty="0"/>
                      </a:br>
                      <a:r>
                        <a:rPr lang="en-US" b="0" dirty="0"/>
                        <a:t>(and those are always bad)</a:t>
                      </a:r>
                    </a:p>
                  </a:txBody>
                  <a:tcPr/>
                </a:tc>
                <a:extLst>
                  <a:ext uri="{0D108BD9-81ED-4DB2-BD59-A6C34878D82A}">
                    <a16:rowId xmlns:a16="http://schemas.microsoft.com/office/drawing/2014/main" val="472120917"/>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free market allows entrepreneurs to go bankrupt – this is </a:t>
                      </a:r>
                      <a:r>
                        <a:rPr lang="en-US" sz="1700" b="1" u="sng" dirty="0"/>
                        <a:t>an essential part of creativity</a:t>
                      </a:r>
                      <a:r>
                        <a:rPr lang="en-US" sz="1700" dirty="0"/>
                        <a:t>. True: not every SC will succeed. But those few that do, will pay fees to miners and boost BTC’s appeal (since BTC can now easily do everything). The failures will serve as a warning to lazy or incompetent developers.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fixed cost in question…</a:t>
                      </a:r>
                      <a:br>
                        <a:rPr lang="en-US" sz="1700" dirty="0"/>
                      </a:br>
                      <a:r>
                        <a:rPr lang="en-US" sz="1700" dirty="0"/>
                        <a:t>…is </a:t>
                      </a:r>
                      <a:r>
                        <a:rPr lang="en-US" sz="1700" b="1" u="sng" dirty="0"/>
                        <a:t>zero</a:t>
                      </a:r>
                      <a:r>
                        <a:rPr lang="en-US" sz="1700" dirty="0"/>
                        <a:t> under BMM.</a:t>
                      </a:r>
                      <a:br>
                        <a:rPr lang="en-US" sz="1700" dirty="0"/>
                      </a:br>
                      <a:r>
                        <a:rPr lang="en-US" sz="1700" dirty="0"/>
                        <a:t>…was already </a:t>
                      </a:r>
                      <a:r>
                        <a:rPr lang="en-US" sz="1700" b="1" u="sng" dirty="0"/>
                        <a:t>microscopic</a:t>
                      </a:r>
                      <a:r>
                        <a:rPr lang="en-US" sz="1700" dirty="0"/>
                        <a:t>, vs other miner fixed costs.</a:t>
                      </a:r>
                      <a:br>
                        <a:rPr lang="en-US" sz="1700" dirty="0"/>
                      </a:br>
                      <a:r>
                        <a:rPr lang="en-US" sz="1700" dirty="0"/>
                        <a:t>…</a:t>
                      </a:r>
                      <a:r>
                        <a:rPr lang="en-US" sz="1700" b="1" u="sng" dirty="0"/>
                        <a:t>must always be small</a:t>
                      </a:r>
                      <a:r>
                        <a:rPr lang="en-US" sz="1700" dirty="0"/>
                        <a:t> enough for non-mining nodes to exist (since their revenue is the smallest of all, $0.)</a:t>
                      </a:r>
                    </a:p>
                  </a:txBody>
                  <a:tcPr/>
                </a:tc>
                <a:extLst>
                  <a:ext uri="{0D108BD9-81ED-4DB2-BD59-A6C34878D82A}">
                    <a16:rowId xmlns:a16="http://schemas.microsoft.com/office/drawing/2014/main" val="1540252428"/>
                  </a:ext>
                </a:extLst>
              </a:tr>
              <a:tr h="573919">
                <a:tc>
                  <a:txBody>
                    <a:bodyPr/>
                    <a:lstStyle/>
                    <a:p>
                      <a:pPr algn="ctr"/>
                      <a:r>
                        <a:rPr lang="en-US" sz="1700" dirty="0"/>
                        <a:t>Bip300 has multiple safeguards in place to make “stealing” difficult. Stealing requires </a:t>
                      </a:r>
                      <a:r>
                        <a:rPr lang="en-US" sz="1700" b="1" u="sng" dirty="0"/>
                        <a:t>3-6 months</a:t>
                      </a:r>
                      <a:r>
                        <a:rPr lang="en-US" sz="1700" dirty="0"/>
                        <a:t> of openly dishonest mining activity. Humans can audit theft, by checking just 32 bytes.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Mining is a complex task involving many “sub-tasks” (getting cheap power / sourcing good ASICs / </a:t>
                      </a:r>
                      <a:r>
                        <a:rPr lang="en-US" sz="1700" dirty="0" err="1"/>
                        <a:t>etc</a:t>
                      </a:r>
                      <a:r>
                        <a:rPr lang="en-US" sz="1700" dirty="0"/>
                        <a:t>). Each has its own incentives, innovation, and fixed costs. </a:t>
                      </a:r>
                      <a:r>
                        <a:rPr lang="en-US" sz="1700" b="1" u="sng" dirty="0"/>
                        <a:t>No stopping those.</a:t>
                      </a:r>
                      <a:endParaRPr lang="en-US" sz="1700" b="1" i="1" u="sng" dirty="0"/>
                    </a:p>
                  </a:txBody>
                  <a:tcPr/>
                </a:tc>
                <a:extLst>
                  <a:ext uri="{0D108BD9-81ED-4DB2-BD59-A6C34878D82A}">
                    <a16:rowId xmlns:a16="http://schemas.microsoft.com/office/drawing/2014/main" val="8416718"/>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Miners “can” </a:t>
                      </a:r>
                      <a:r>
                        <a:rPr lang="en-US" sz="1700" b="1" u="sng" dirty="0"/>
                        <a:t>steal from Lightning Network</a:t>
                      </a:r>
                      <a:r>
                        <a:rPr lang="en-US" sz="1700" b="1" u="none" dirty="0"/>
                        <a:t> </a:t>
                      </a:r>
                      <a:r>
                        <a:rPr lang="en-US" sz="1700" dirty="0"/>
                        <a:t>(by broadcasting old state + censoring Justice Txns), but this criterion is never held against LN.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Bizarre implications: if </a:t>
                      </a:r>
                      <a:r>
                        <a:rPr lang="en-US" sz="1700" dirty="0" err="1"/>
                        <a:t>BitFury</a:t>
                      </a:r>
                      <a:r>
                        <a:rPr lang="en-US" sz="1700" dirty="0"/>
                        <a:t> sold t-shirts on the side, for profit, then </a:t>
                      </a:r>
                      <a:r>
                        <a:rPr lang="en-US" sz="1700" b="1" u="sng" dirty="0"/>
                        <a:t>t-shirts = bad for BTC</a:t>
                      </a:r>
                      <a:r>
                        <a:rPr lang="en-US" sz="1700" dirty="0"/>
                        <a:t>. If Saylor altruistically paid miners $0.10 per year, then MS = bad for Bitcoin.</a:t>
                      </a:r>
                    </a:p>
                  </a:txBody>
                  <a:tcPr/>
                </a:tc>
                <a:extLst>
                  <a:ext uri="{0D108BD9-81ED-4DB2-BD59-A6C34878D82A}">
                    <a16:rowId xmlns:a16="http://schemas.microsoft.com/office/drawing/2014/main" val="3048277986"/>
                  </a:ext>
                </a:extLst>
              </a:tr>
              <a:tr h="566057">
                <a:tc>
                  <a:txBody>
                    <a:bodyPr/>
                    <a:lstStyle/>
                    <a:p>
                      <a:pPr algn="ctr"/>
                      <a:r>
                        <a:rPr lang="en-US" sz="1700" dirty="0"/>
                        <a:t>The user is </a:t>
                      </a:r>
                      <a:r>
                        <a:rPr lang="en-US" sz="1700" b="1" u="sng" dirty="0"/>
                        <a:t>sovereign</a:t>
                      </a:r>
                      <a:r>
                        <a:rPr lang="en-US" sz="1700" dirty="0"/>
                        <a:t>. Users are </a:t>
                      </a:r>
                      <a:r>
                        <a:rPr lang="en-US" sz="1700" b="1" u="sng" dirty="0"/>
                        <a:t>allowed</a:t>
                      </a:r>
                      <a:r>
                        <a:rPr lang="en-US" sz="1700" dirty="0"/>
                        <a:t> to sell their BTC for USD; or use BTC to buy “bad” products (ie “drugs”). Or invest in Alts / scams. Bip300 allows users to spend BTC to a script.</a:t>
                      </a:r>
                    </a:p>
                  </a:txBody>
                  <a:tcPr/>
                </a:tc>
                <a:tc>
                  <a:txBody>
                    <a:bodyPr/>
                    <a:lstStyle/>
                    <a:p>
                      <a:pPr algn="ctr"/>
                      <a:r>
                        <a:rPr lang="en-US" sz="1700" dirty="0"/>
                        <a:t>MM is the opposite of bad – it is good and necessary. MM alone can </a:t>
                      </a:r>
                      <a:r>
                        <a:rPr lang="en-US" sz="1700" b="1" u="sng" dirty="0"/>
                        <a:t>boost BTC’s fee revenues by 10,000x </a:t>
                      </a:r>
                      <a:r>
                        <a:rPr lang="en-US" sz="1700" dirty="0"/>
                        <a:t>or more. Without MM, long run hashrate may be too low.</a:t>
                      </a:r>
                    </a:p>
                  </a:txBody>
                  <a:tcPr/>
                </a:tc>
                <a:extLst>
                  <a:ext uri="{0D108BD9-81ED-4DB2-BD59-A6C34878D82A}">
                    <a16:rowId xmlns:a16="http://schemas.microsoft.com/office/drawing/2014/main" val="3551327728"/>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This supposed “flaw” is actually a pro, as it gives miners motive and opportunity to </a:t>
                      </a:r>
                      <a:r>
                        <a:rPr lang="en-US" sz="1700" b="1" u="sng" dirty="0"/>
                        <a:t>destroy “parasite sidechains” </a:t>
                      </a:r>
                      <a:r>
                        <a:rPr lang="en-US" sz="1700" dirty="0"/>
                        <a:t>(SC which antagonize other SCs). I am not aware of any other way of efficiently accomplishing this. And I believe it is prerequisite for high-quality smart contracts.</a:t>
                      </a:r>
                    </a:p>
                  </a:txBody>
                  <a:tcPr/>
                </a:tc>
                <a:tc>
                  <a:txBody>
                    <a:bodyPr/>
                    <a:lstStyle/>
                    <a:p>
                      <a:pPr algn="ctr"/>
                      <a:r>
                        <a:rPr lang="en-US" sz="1700" dirty="0"/>
                        <a:t>What is probably happening is that people are </a:t>
                      </a:r>
                      <a:r>
                        <a:rPr lang="en-US" sz="1700" b="1" u="sng" dirty="0"/>
                        <a:t>confusing node costs</a:t>
                      </a:r>
                      <a:r>
                        <a:rPr lang="en-US" sz="1700" b="0" u="none" dirty="0"/>
                        <a:t> with </a:t>
                      </a:r>
                      <a:r>
                        <a:rPr lang="en-US" sz="1700" b="1" u="sng" dirty="0"/>
                        <a:t>mining costs</a:t>
                      </a:r>
                      <a:r>
                        <a:rPr lang="en-US" sz="1700" b="0" u="none" dirty="0"/>
                        <a:t>. Node costs *must* be low, for decentralization. But mining costs have no such requirement. In fact, if we wanted mining costs to be low we could remove the upward difficulty adjustments.</a:t>
                      </a:r>
                      <a:endParaRPr lang="en-US" sz="1700" dirty="0"/>
                    </a:p>
                  </a:txBody>
                  <a:tcPr/>
                </a:tc>
                <a:extLst>
                  <a:ext uri="{0D108BD9-81ED-4DB2-BD59-A6C34878D82A}">
                    <a16:rowId xmlns:a16="http://schemas.microsoft.com/office/drawing/2014/main" val="3865906815"/>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a:t>
                      </a:r>
                      <a:r>
                        <a:rPr lang="en-US" sz="1700" b="1" u="sng" dirty="0"/>
                        <a:t>whole point</a:t>
                      </a:r>
                      <a:r>
                        <a:rPr lang="en-US" sz="1700" dirty="0"/>
                        <a:t> of SCs is that Layer1 nodes ignore them. With federations, you trust a fixed committee of law-abiding people. With BIp300 you trust a decentralized P2P process. </a:t>
                      </a:r>
                      <a:endParaRPr lang="en-US" sz="1700" b="0" i="0" u="none" dirty="0"/>
                    </a:p>
                  </a:txBody>
                  <a:tcPr/>
                </a:tc>
                <a:tc>
                  <a:txBody>
                    <a:bodyPr/>
                    <a:lstStyle/>
                    <a:p>
                      <a:pPr algn="ctr"/>
                      <a:r>
                        <a:rPr lang="en-US" sz="1700" dirty="0"/>
                        <a:t>MM is </a:t>
                      </a:r>
                      <a:r>
                        <a:rPr lang="en-US" sz="1700" b="1" u="sng" dirty="0"/>
                        <a:t>already </a:t>
                      </a:r>
                      <a:r>
                        <a:rPr lang="en-US" sz="1700" b="1" u="sng" dirty="0" err="1"/>
                        <a:t>unblockable</a:t>
                      </a:r>
                      <a:r>
                        <a:rPr lang="en-US" sz="1700" dirty="0"/>
                        <a:t>. Satoshi invented MM in 2010,  and envisioned many independent MM chains. We have been MM since 2011, with no end in sight.</a:t>
                      </a:r>
                    </a:p>
                  </a:txBody>
                  <a:tcPr/>
                </a:tc>
                <a:extLst>
                  <a:ext uri="{0D108BD9-81ED-4DB2-BD59-A6C34878D82A}">
                    <a16:rowId xmlns:a16="http://schemas.microsoft.com/office/drawing/2014/main" val="1881240285"/>
                  </a:ext>
                </a:extLst>
              </a:tr>
            </a:tbl>
          </a:graphicData>
        </a:graphic>
      </p:graphicFrame>
    </p:spTree>
    <p:extLst>
      <p:ext uri="{BB962C8B-B14F-4D97-AF65-F5344CB8AC3E}">
        <p14:creationId xmlns:p14="http://schemas.microsoft.com/office/powerpoint/2010/main" val="23491140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138D7-B48F-4B3F-BD3F-F7FCEDEFAFED}"/>
              </a:ext>
            </a:extLst>
          </p:cNvPr>
          <p:cNvSpPr>
            <a:spLocks noGrp="1"/>
          </p:cNvSpPr>
          <p:nvPr>
            <p:ph type="title"/>
          </p:nvPr>
        </p:nvSpPr>
        <p:spPr/>
        <p:txBody>
          <a:bodyPr/>
          <a:lstStyle/>
          <a:p>
            <a:endParaRPr lang="en-US" dirty="0"/>
          </a:p>
        </p:txBody>
      </p:sp>
      <p:sp>
        <p:nvSpPr>
          <p:cNvPr id="4" name="Slide Number Placeholder 3">
            <a:extLst>
              <a:ext uri="{FF2B5EF4-FFF2-40B4-BE49-F238E27FC236}">
                <a16:creationId xmlns:a16="http://schemas.microsoft.com/office/drawing/2014/main" id="{B8CD80EE-D1E3-4D7B-B383-66ABA9FED26F}"/>
              </a:ext>
            </a:extLst>
          </p:cNvPr>
          <p:cNvSpPr>
            <a:spLocks noGrp="1"/>
          </p:cNvSpPr>
          <p:nvPr>
            <p:ph type="sldNum" sz="quarter" idx="12"/>
          </p:nvPr>
        </p:nvSpPr>
        <p:spPr/>
        <p:txBody>
          <a:bodyPr/>
          <a:lstStyle/>
          <a:p>
            <a:fld id="{64A73B7B-B545-4723-8D44-5CC401310D8B}" type="slidenum">
              <a:rPr lang="en-US" smtClean="0"/>
              <a:t>38</a:t>
            </a:fld>
            <a:endParaRPr lang="en-US" dirty="0"/>
          </a:p>
        </p:txBody>
      </p:sp>
      <p:sp>
        <p:nvSpPr>
          <p:cNvPr id="5" name="Footer Placeholder 4">
            <a:extLst>
              <a:ext uri="{FF2B5EF4-FFF2-40B4-BE49-F238E27FC236}">
                <a16:creationId xmlns:a16="http://schemas.microsoft.com/office/drawing/2014/main" id="{ACC79C32-1B3A-46CF-B8C4-9FB4B4752858}"/>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graphicFrame>
        <p:nvGraphicFramePr>
          <p:cNvPr id="3" name="Table 5">
            <a:extLst>
              <a:ext uri="{FF2B5EF4-FFF2-40B4-BE49-F238E27FC236}">
                <a16:creationId xmlns:a16="http://schemas.microsoft.com/office/drawing/2014/main" id="{61EB5030-AF0F-4132-807D-9FE5F5ADFBE4}"/>
              </a:ext>
            </a:extLst>
          </p:cNvPr>
          <p:cNvGraphicFramePr>
            <a:graphicFrameLocks noGrp="1"/>
          </p:cNvGraphicFramePr>
          <p:nvPr/>
        </p:nvGraphicFramePr>
        <p:xfrm>
          <a:off x="78992" y="0"/>
          <a:ext cx="12034016" cy="6888480"/>
        </p:xfrm>
        <a:graphic>
          <a:graphicData uri="http://schemas.openxmlformats.org/drawingml/2006/table">
            <a:tbl>
              <a:tblPr firstRow="1" bandRow="1">
                <a:tableStyleId>{073A0DAA-6AF3-43AB-8588-CEC1D06C72B9}</a:tableStyleId>
              </a:tblPr>
              <a:tblGrid>
                <a:gridCol w="6181454">
                  <a:extLst>
                    <a:ext uri="{9D8B030D-6E8A-4147-A177-3AD203B41FA5}">
                      <a16:colId xmlns:a16="http://schemas.microsoft.com/office/drawing/2014/main" val="2109762579"/>
                    </a:ext>
                  </a:extLst>
                </a:gridCol>
                <a:gridCol w="5852562">
                  <a:extLst>
                    <a:ext uri="{9D8B030D-6E8A-4147-A177-3AD203B41FA5}">
                      <a16:colId xmlns:a16="http://schemas.microsoft.com/office/drawing/2014/main" val="1542508702"/>
                    </a:ext>
                  </a:extLst>
                </a:gridCol>
              </a:tblGrid>
              <a:tr h="573919">
                <a:tc>
                  <a:txBody>
                    <a:bodyPr/>
                    <a:lstStyle/>
                    <a:p>
                      <a:pPr algn="ctr"/>
                      <a:r>
                        <a:rPr lang="en-US" b="0" dirty="0"/>
                        <a:t>(#1)   </a:t>
                      </a:r>
                      <a:r>
                        <a:rPr lang="en-US" b="1" u="sng" dirty="0"/>
                        <a:t>Miners-Can-Steal</a:t>
                      </a:r>
                      <a:r>
                        <a:rPr lang="en-US" dirty="0"/>
                        <a:t> </a:t>
                      </a:r>
                      <a:r>
                        <a:rPr lang="en-US" b="0" dirty="0"/>
                        <a:t>from Bip300 Scripts </a:t>
                      </a:r>
                      <a:br>
                        <a:rPr lang="en-US" b="0" dirty="0"/>
                      </a:br>
                      <a:r>
                        <a:rPr lang="en-US" b="0" dirty="0"/>
                        <a:t>(and this is bad)</a:t>
                      </a:r>
                    </a:p>
                  </a:txBody>
                  <a:tcPr/>
                </a:tc>
                <a:tc>
                  <a:txBody>
                    <a:bodyPr/>
                    <a:lstStyle/>
                    <a:p>
                      <a:pPr algn="ctr"/>
                      <a:r>
                        <a:rPr lang="en-US" b="0" dirty="0"/>
                        <a:t>(#2)  </a:t>
                      </a:r>
                      <a:r>
                        <a:rPr lang="en-US" dirty="0"/>
                        <a:t>Merged-Mining is a Side-Hustle</a:t>
                      </a:r>
                      <a:br>
                        <a:rPr lang="en-US" dirty="0"/>
                      </a:br>
                      <a:r>
                        <a:rPr lang="en-US" b="0" dirty="0"/>
                        <a:t>(and those are always bad)</a:t>
                      </a:r>
                    </a:p>
                  </a:txBody>
                  <a:tcPr/>
                </a:tc>
                <a:extLst>
                  <a:ext uri="{0D108BD9-81ED-4DB2-BD59-A6C34878D82A}">
                    <a16:rowId xmlns:a16="http://schemas.microsoft.com/office/drawing/2014/main" val="472120917"/>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free market allows entrepreneurs to go bankrupt – this is </a:t>
                      </a:r>
                      <a:r>
                        <a:rPr lang="en-US" sz="1700" b="1" u="sng" dirty="0"/>
                        <a:t>an essential part of creativity</a:t>
                      </a:r>
                      <a:r>
                        <a:rPr lang="en-US" sz="1700" dirty="0"/>
                        <a:t>. True: not every SC will succeed. But those few that do, will pay fees to miners and boost BTC’s appeal (since BTC can now easily do everything). The failures will serve as a warning to lazy or incompetent developers.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fixed cost in question…</a:t>
                      </a:r>
                      <a:br>
                        <a:rPr lang="en-US" sz="1700" dirty="0"/>
                      </a:br>
                      <a:r>
                        <a:rPr lang="en-US" sz="1700" dirty="0"/>
                        <a:t>…is </a:t>
                      </a:r>
                      <a:r>
                        <a:rPr lang="en-US" sz="1700" b="1" u="sng" dirty="0"/>
                        <a:t>zero</a:t>
                      </a:r>
                      <a:r>
                        <a:rPr lang="en-US" sz="1700" dirty="0"/>
                        <a:t> under BMM.</a:t>
                      </a:r>
                      <a:br>
                        <a:rPr lang="en-US" sz="1700" dirty="0"/>
                      </a:br>
                      <a:r>
                        <a:rPr lang="en-US" sz="1700" dirty="0"/>
                        <a:t>…was already </a:t>
                      </a:r>
                      <a:r>
                        <a:rPr lang="en-US" sz="1700" b="1" u="sng" dirty="0"/>
                        <a:t>microscopic</a:t>
                      </a:r>
                      <a:r>
                        <a:rPr lang="en-US" sz="1700" dirty="0"/>
                        <a:t>, vs other miner fixed costs.</a:t>
                      </a:r>
                      <a:br>
                        <a:rPr lang="en-US" sz="1700" dirty="0"/>
                      </a:br>
                      <a:r>
                        <a:rPr lang="en-US" sz="1700" dirty="0"/>
                        <a:t>…</a:t>
                      </a:r>
                      <a:r>
                        <a:rPr lang="en-US" sz="1700" b="1" u="sng" dirty="0"/>
                        <a:t>must always be small</a:t>
                      </a:r>
                      <a:r>
                        <a:rPr lang="en-US" sz="1700" dirty="0"/>
                        <a:t> enough for non-mining nodes to exist (since their revenue is the smallest of all, $0.)</a:t>
                      </a:r>
                    </a:p>
                  </a:txBody>
                  <a:tcPr/>
                </a:tc>
                <a:extLst>
                  <a:ext uri="{0D108BD9-81ED-4DB2-BD59-A6C34878D82A}">
                    <a16:rowId xmlns:a16="http://schemas.microsoft.com/office/drawing/2014/main" val="1540252428"/>
                  </a:ext>
                </a:extLst>
              </a:tr>
              <a:tr h="573919">
                <a:tc>
                  <a:txBody>
                    <a:bodyPr/>
                    <a:lstStyle/>
                    <a:p>
                      <a:pPr algn="ctr"/>
                      <a:r>
                        <a:rPr lang="en-US" sz="1700" dirty="0"/>
                        <a:t>Bip300 has multiple safeguards in place to make “stealing” difficult. Stealing requires </a:t>
                      </a:r>
                      <a:r>
                        <a:rPr lang="en-US" sz="1700" b="1" u="sng" dirty="0"/>
                        <a:t>3-6 months</a:t>
                      </a:r>
                      <a:r>
                        <a:rPr lang="en-US" sz="1700" dirty="0"/>
                        <a:t> of openly dishonest mining activity. Humans can audit theft, by checking just 32 bytes.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Mining is a complex task involving many “sub-tasks” (getting cheap power / sourcing good ASICs / </a:t>
                      </a:r>
                      <a:r>
                        <a:rPr lang="en-US" sz="1700" dirty="0" err="1"/>
                        <a:t>etc</a:t>
                      </a:r>
                      <a:r>
                        <a:rPr lang="en-US" sz="1700" dirty="0"/>
                        <a:t>). Each has its own incentives, innovation, and fixed costs. </a:t>
                      </a:r>
                      <a:r>
                        <a:rPr lang="en-US" sz="1700" b="1" u="sng" dirty="0"/>
                        <a:t>No stopping those.</a:t>
                      </a:r>
                      <a:endParaRPr lang="en-US" sz="1700" b="1" i="1" u="sng" dirty="0"/>
                    </a:p>
                  </a:txBody>
                  <a:tcPr/>
                </a:tc>
                <a:extLst>
                  <a:ext uri="{0D108BD9-81ED-4DB2-BD59-A6C34878D82A}">
                    <a16:rowId xmlns:a16="http://schemas.microsoft.com/office/drawing/2014/main" val="8416718"/>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Miners “can” </a:t>
                      </a:r>
                      <a:r>
                        <a:rPr lang="en-US" sz="1700" b="1" u="sng" dirty="0"/>
                        <a:t>steal from Lightning Network</a:t>
                      </a:r>
                      <a:r>
                        <a:rPr lang="en-US" sz="1700" b="1" u="none" dirty="0"/>
                        <a:t> </a:t>
                      </a:r>
                      <a:r>
                        <a:rPr lang="en-US" sz="1700" dirty="0"/>
                        <a:t>(by broadcasting old state + censoring Justice Txns), but this criterion is never held against LN.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Bizarre implications: if </a:t>
                      </a:r>
                      <a:r>
                        <a:rPr lang="en-US" sz="1700" dirty="0" err="1"/>
                        <a:t>BitFury</a:t>
                      </a:r>
                      <a:r>
                        <a:rPr lang="en-US" sz="1700" dirty="0"/>
                        <a:t> sold t-shirts on the side, for profit, then </a:t>
                      </a:r>
                      <a:r>
                        <a:rPr lang="en-US" sz="1700" b="1" u="sng" dirty="0"/>
                        <a:t>t-shirts = bad for BTC</a:t>
                      </a:r>
                      <a:r>
                        <a:rPr lang="en-US" sz="1700" dirty="0"/>
                        <a:t>. If Saylor altruistically paid miners $0.10 per year, then MS = bad for Bitcoin.</a:t>
                      </a:r>
                    </a:p>
                  </a:txBody>
                  <a:tcPr/>
                </a:tc>
                <a:extLst>
                  <a:ext uri="{0D108BD9-81ED-4DB2-BD59-A6C34878D82A}">
                    <a16:rowId xmlns:a16="http://schemas.microsoft.com/office/drawing/2014/main" val="3048277986"/>
                  </a:ext>
                </a:extLst>
              </a:tr>
              <a:tr h="566057">
                <a:tc>
                  <a:txBody>
                    <a:bodyPr/>
                    <a:lstStyle/>
                    <a:p>
                      <a:pPr algn="ctr"/>
                      <a:r>
                        <a:rPr lang="en-US" sz="1700" dirty="0"/>
                        <a:t>The user is </a:t>
                      </a:r>
                      <a:r>
                        <a:rPr lang="en-US" sz="1700" b="1" u="sng" dirty="0"/>
                        <a:t>sovereign</a:t>
                      </a:r>
                      <a:r>
                        <a:rPr lang="en-US" sz="1700" dirty="0"/>
                        <a:t>. Users are </a:t>
                      </a:r>
                      <a:r>
                        <a:rPr lang="en-US" sz="1700" b="1" u="sng" dirty="0"/>
                        <a:t>allowed</a:t>
                      </a:r>
                      <a:r>
                        <a:rPr lang="en-US" sz="1700" dirty="0"/>
                        <a:t> to sell their BTC for USD; or use BTC to buy “bad” products (ie “drugs”). Or invest in Alts / scams. Bip300 allows users to spend BTC to a script.</a:t>
                      </a:r>
                    </a:p>
                  </a:txBody>
                  <a:tcPr/>
                </a:tc>
                <a:tc>
                  <a:txBody>
                    <a:bodyPr/>
                    <a:lstStyle/>
                    <a:p>
                      <a:pPr algn="ctr"/>
                      <a:r>
                        <a:rPr lang="en-US" sz="1700" dirty="0"/>
                        <a:t>MM is the opposite of bad – it is good and necessary. MM alone can </a:t>
                      </a:r>
                      <a:r>
                        <a:rPr lang="en-US" sz="1700" b="1" u="sng" dirty="0"/>
                        <a:t>boost BTC’s fee revenues by 10,000x </a:t>
                      </a:r>
                      <a:r>
                        <a:rPr lang="en-US" sz="1700" dirty="0"/>
                        <a:t>or more. Without MM, long run hashrate may be too low.</a:t>
                      </a:r>
                    </a:p>
                  </a:txBody>
                  <a:tcPr/>
                </a:tc>
                <a:extLst>
                  <a:ext uri="{0D108BD9-81ED-4DB2-BD59-A6C34878D82A}">
                    <a16:rowId xmlns:a16="http://schemas.microsoft.com/office/drawing/2014/main" val="3551327728"/>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This supposed “flaw” is actually a pro, as it gives miners motive and opportunity to </a:t>
                      </a:r>
                      <a:r>
                        <a:rPr lang="en-US" sz="1700" b="1" u="sng" dirty="0"/>
                        <a:t>destroy “parasite sidechains” </a:t>
                      </a:r>
                      <a:r>
                        <a:rPr lang="en-US" sz="1700" dirty="0"/>
                        <a:t>(SC which antagonize other SCs). I am not aware of any other way of efficiently accomplishing this. And I believe it is prerequisite for high-quality smart contracts.</a:t>
                      </a:r>
                    </a:p>
                  </a:txBody>
                  <a:tcPr/>
                </a:tc>
                <a:tc>
                  <a:txBody>
                    <a:bodyPr/>
                    <a:lstStyle/>
                    <a:p>
                      <a:pPr algn="ctr"/>
                      <a:r>
                        <a:rPr lang="en-US" sz="1700" dirty="0"/>
                        <a:t>What is probably happening is that people are </a:t>
                      </a:r>
                      <a:r>
                        <a:rPr lang="en-US" sz="1700" b="1" u="sng" dirty="0"/>
                        <a:t>confusing node costs</a:t>
                      </a:r>
                      <a:r>
                        <a:rPr lang="en-US" sz="1700" b="0" u="none" dirty="0"/>
                        <a:t> with </a:t>
                      </a:r>
                      <a:r>
                        <a:rPr lang="en-US" sz="1700" b="1" u="sng" dirty="0"/>
                        <a:t>mining costs</a:t>
                      </a:r>
                      <a:r>
                        <a:rPr lang="en-US" sz="1700" b="0" u="none" dirty="0"/>
                        <a:t>. Node costs *must* be low, for decentralization. But mining costs have no such requirement. In fact, if we wanted mining costs to be low we could remove the upward difficulty adjustments.</a:t>
                      </a:r>
                      <a:endParaRPr lang="en-US" sz="1700" dirty="0"/>
                    </a:p>
                  </a:txBody>
                  <a:tcPr/>
                </a:tc>
                <a:extLst>
                  <a:ext uri="{0D108BD9-81ED-4DB2-BD59-A6C34878D82A}">
                    <a16:rowId xmlns:a16="http://schemas.microsoft.com/office/drawing/2014/main" val="3865906815"/>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a:t>
                      </a:r>
                      <a:r>
                        <a:rPr lang="en-US" sz="1700" b="1" u="sng" dirty="0"/>
                        <a:t>whole point</a:t>
                      </a:r>
                      <a:r>
                        <a:rPr lang="en-US" sz="1700" dirty="0"/>
                        <a:t> of SCs is that Layer1 nodes ignore them. With federations, you trust a fixed committee of law-abiding people. With BIp300 you trust a decentralized P2P process. </a:t>
                      </a:r>
                      <a:endParaRPr lang="en-US" sz="1700" b="0" i="0" u="none" dirty="0"/>
                    </a:p>
                  </a:txBody>
                  <a:tcPr/>
                </a:tc>
                <a:tc>
                  <a:txBody>
                    <a:bodyPr/>
                    <a:lstStyle/>
                    <a:p>
                      <a:pPr algn="ctr"/>
                      <a:r>
                        <a:rPr lang="en-US" sz="1700" dirty="0"/>
                        <a:t>MM is </a:t>
                      </a:r>
                      <a:r>
                        <a:rPr lang="en-US" sz="1700" b="1" u="sng" dirty="0"/>
                        <a:t>already </a:t>
                      </a:r>
                      <a:r>
                        <a:rPr lang="en-US" sz="1700" b="1" u="sng" dirty="0" err="1"/>
                        <a:t>unblockable</a:t>
                      </a:r>
                      <a:r>
                        <a:rPr lang="en-US" sz="1700" dirty="0"/>
                        <a:t>. Satoshi invented MM in 2010,  and envisioned many independent MM chains. We have been MM since 2011, with no end in sight.</a:t>
                      </a:r>
                    </a:p>
                  </a:txBody>
                  <a:tcPr/>
                </a:tc>
                <a:extLst>
                  <a:ext uri="{0D108BD9-81ED-4DB2-BD59-A6C34878D82A}">
                    <a16:rowId xmlns:a16="http://schemas.microsoft.com/office/drawing/2014/main" val="1881240285"/>
                  </a:ext>
                </a:extLst>
              </a:tr>
            </a:tbl>
          </a:graphicData>
        </a:graphic>
      </p:graphicFrame>
      <p:sp>
        <p:nvSpPr>
          <p:cNvPr id="6" name="Rectangle 5">
            <a:extLst>
              <a:ext uri="{FF2B5EF4-FFF2-40B4-BE49-F238E27FC236}">
                <a16:creationId xmlns:a16="http://schemas.microsoft.com/office/drawing/2014/main" id="{F8E4D4E2-6F06-464F-AC78-DEE36233E542}"/>
              </a:ext>
            </a:extLst>
          </p:cNvPr>
          <p:cNvSpPr/>
          <p:nvPr/>
        </p:nvSpPr>
        <p:spPr>
          <a:xfrm>
            <a:off x="-165100" y="1879600"/>
            <a:ext cx="6362700" cy="19812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Tree>
    <p:extLst>
      <p:ext uri="{BB962C8B-B14F-4D97-AF65-F5344CB8AC3E}">
        <p14:creationId xmlns:p14="http://schemas.microsoft.com/office/powerpoint/2010/main" val="40801755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138D7-B48F-4B3F-BD3F-F7FCEDEFAFED}"/>
              </a:ext>
            </a:extLst>
          </p:cNvPr>
          <p:cNvSpPr>
            <a:spLocks noGrp="1"/>
          </p:cNvSpPr>
          <p:nvPr>
            <p:ph type="title"/>
          </p:nvPr>
        </p:nvSpPr>
        <p:spPr/>
        <p:txBody>
          <a:bodyPr/>
          <a:lstStyle/>
          <a:p>
            <a:endParaRPr lang="en-US" dirty="0"/>
          </a:p>
        </p:txBody>
      </p:sp>
      <p:sp>
        <p:nvSpPr>
          <p:cNvPr id="4" name="Slide Number Placeholder 3">
            <a:extLst>
              <a:ext uri="{FF2B5EF4-FFF2-40B4-BE49-F238E27FC236}">
                <a16:creationId xmlns:a16="http://schemas.microsoft.com/office/drawing/2014/main" id="{B8CD80EE-D1E3-4D7B-B383-66ABA9FED26F}"/>
              </a:ext>
            </a:extLst>
          </p:cNvPr>
          <p:cNvSpPr>
            <a:spLocks noGrp="1"/>
          </p:cNvSpPr>
          <p:nvPr>
            <p:ph type="sldNum" sz="quarter" idx="12"/>
          </p:nvPr>
        </p:nvSpPr>
        <p:spPr/>
        <p:txBody>
          <a:bodyPr/>
          <a:lstStyle/>
          <a:p>
            <a:fld id="{64A73B7B-B545-4723-8D44-5CC401310D8B}" type="slidenum">
              <a:rPr lang="en-US" smtClean="0"/>
              <a:t>39</a:t>
            </a:fld>
            <a:endParaRPr lang="en-US" dirty="0"/>
          </a:p>
        </p:txBody>
      </p:sp>
      <p:sp>
        <p:nvSpPr>
          <p:cNvPr id="5" name="Footer Placeholder 4">
            <a:extLst>
              <a:ext uri="{FF2B5EF4-FFF2-40B4-BE49-F238E27FC236}">
                <a16:creationId xmlns:a16="http://schemas.microsoft.com/office/drawing/2014/main" id="{ACC79C32-1B3A-46CF-B8C4-9FB4B4752858}"/>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graphicFrame>
        <p:nvGraphicFramePr>
          <p:cNvPr id="3" name="Table 5">
            <a:extLst>
              <a:ext uri="{FF2B5EF4-FFF2-40B4-BE49-F238E27FC236}">
                <a16:creationId xmlns:a16="http://schemas.microsoft.com/office/drawing/2014/main" id="{61EB5030-AF0F-4132-807D-9FE5F5ADFBE4}"/>
              </a:ext>
            </a:extLst>
          </p:cNvPr>
          <p:cNvGraphicFramePr>
            <a:graphicFrameLocks noGrp="1"/>
          </p:cNvGraphicFramePr>
          <p:nvPr/>
        </p:nvGraphicFramePr>
        <p:xfrm>
          <a:off x="78992" y="0"/>
          <a:ext cx="12034016" cy="6888480"/>
        </p:xfrm>
        <a:graphic>
          <a:graphicData uri="http://schemas.openxmlformats.org/drawingml/2006/table">
            <a:tbl>
              <a:tblPr firstRow="1" bandRow="1">
                <a:tableStyleId>{073A0DAA-6AF3-43AB-8588-CEC1D06C72B9}</a:tableStyleId>
              </a:tblPr>
              <a:tblGrid>
                <a:gridCol w="6181454">
                  <a:extLst>
                    <a:ext uri="{9D8B030D-6E8A-4147-A177-3AD203B41FA5}">
                      <a16:colId xmlns:a16="http://schemas.microsoft.com/office/drawing/2014/main" val="2109762579"/>
                    </a:ext>
                  </a:extLst>
                </a:gridCol>
                <a:gridCol w="5852562">
                  <a:extLst>
                    <a:ext uri="{9D8B030D-6E8A-4147-A177-3AD203B41FA5}">
                      <a16:colId xmlns:a16="http://schemas.microsoft.com/office/drawing/2014/main" val="1542508702"/>
                    </a:ext>
                  </a:extLst>
                </a:gridCol>
              </a:tblGrid>
              <a:tr h="573919">
                <a:tc>
                  <a:txBody>
                    <a:bodyPr/>
                    <a:lstStyle/>
                    <a:p>
                      <a:pPr algn="ctr"/>
                      <a:r>
                        <a:rPr lang="en-US" b="0" dirty="0"/>
                        <a:t>(#1)   </a:t>
                      </a:r>
                      <a:r>
                        <a:rPr lang="en-US" b="1" u="sng" dirty="0"/>
                        <a:t>Miners-Can-Steal</a:t>
                      </a:r>
                      <a:r>
                        <a:rPr lang="en-US" dirty="0"/>
                        <a:t> </a:t>
                      </a:r>
                      <a:r>
                        <a:rPr lang="en-US" b="0" dirty="0"/>
                        <a:t>from Bip300 Scripts </a:t>
                      </a:r>
                      <a:br>
                        <a:rPr lang="en-US" b="0" dirty="0"/>
                      </a:br>
                      <a:r>
                        <a:rPr lang="en-US" b="0" dirty="0"/>
                        <a:t>(and this is bad)</a:t>
                      </a:r>
                    </a:p>
                  </a:txBody>
                  <a:tcPr/>
                </a:tc>
                <a:tc>
                  <a:txBody>
                    <a:bodyPr/>
                    <a:lstStyle/>
                    <a:p>
                      <a:pPr algn="ctr"/>
                      <a:r>
                        <a:rPr lang="en-US" b="0" dirty="0"/>
                        <a:t>(#2)  </a:t>
                      </a:r>
                      <a:r>
                        <a:rPr lang="en-US" dirty="0"/>
                        <a:t>Merged-Mining is a Side-Hustle</a:t>
                      </a:r>
                      <a:br>
                        <a:rPr lang="en-US" dirty="0"/>
                      </a:br>
                      <a:r>
                        <a:rPr lang="en-US" b="0" dirty="0"/>
                        <a:t>(and those are always bad)</a:t>
                      </a:r>
                    </a:p>
                  </a:txBody>
                  <a:tcPr/>
                </a:tc>
                <a:extLst>
                  <a:ext uri="{0D108BD9-81ED-4DB2-BD59-A6C34878D82A}">
                    <a16:rowId xmlns:a16="http://schemas.microsoft.com/office/drawing/2014/main" val="472120917"/>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free market allows entrepreneurs to go bankrupt – this is </a:t>
                      </a:r>
                      <a:r>
                        <a:rPr lang="en-US" sz="1700" b="1" u="sng" dirty="0"/>
                        <a:t>an essential part of creativity</a:t>
                      </a:r>
                      <a:r>
                        <a:rPr lang="en-US" sz="1700" dirty="0"/>
                        <a:t>. True: not every SC will succeed. But those few that do, will pay fees to miners and boost BTC’s appeal (since BTC can now easily do everything). The failures will serve as a warning to lazy or incompetent developers.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fixed cost in question…</a:t>
                      </a:r>
                      <a:br>
                        <a:rPr lang="en-US" sz="1700" dirty="0"/>
                      </a:br>
                      <a:r>
                        <a:rPr lang="en-US" sz="1700" dirty="0"/>
                        <a:t>…is </a:t>
                      </a:r>
                      <a:r>
                        <a:rPr lang="en-US" sz="1700" b="1" u="sng" dirty="0"/>
                        <a:t>zero</a:t>
                      </a:r>
                      <a:r>
                        <a:rPr lang="en-US" sz="1700" dirty="0"/>
                        <a:t> under BMM.</a:t>
                      </a:r>
                      <a:br>
                        <a:rPr lang="en-US" sz="1700" dirty="0"/>
                      </a:br>
                      <a:r>
                        <a:rPr lang="en-US" sz="1700" dirty="0"/>
                        <a:t>…was already </a:t>
                      </a:r>
                      <a:r>
                        <a:rPr lang="en-US" sz="1700" b="1" u="sng" dirty="0"/>
                        <a:t>microscopic</a:t>
                      </a:r>
                      <a:r>
                        <a:rPr lang="en-US" sz="1700" dirty="0"/>
                        <a:t>, vs other miner fixed costs.</a:t>
                      </a:r>
                      <a:br>
                        <a:rPr lang="en-US" sz="1700" dirty="0"/>
                      </a:br>
                      <a:r>
                        <a:rPr lang="en-US" sz="1700" dirty="0"/>
                        <a:t>…</a:t>
                      </a:r>
                      <a:r>
                        <a:rPr lang="en-US" sz="1700" b="1" u="sng" dirty="0"/>
                        <a:t>must always be small</a:t>
                      </a:r>
                      <a:r>
                        <a:rPr lang="en-US" sz="1700" dirty="0"/>
                        <a:t> enough for non-mining nodes to exist (since their revenue is the smallest of all, $0.)</a:t>
                      </a:r>
                    </a:p>
                  </a:txBody>
                  <a:tcPr/>
                </a:tc>
                <a:extLst>
                  <a:ext uri="{0D108BD9-81ED-4DB2-BD59-A6C34878D82A}">
                    <a16:rowId xmlns:a16="http://schemas.microsoft.com/office/drawing/2014/main" val="1540252428"/>
                  </a:ext>
                </a:extLst>
              </a:tr>
              <a:tr h="573919">
                <a:tc>
                  <a:txBody>
                    <a:bodyPr/>
                    <a:lstStyle/>
                    <a:p>
                      <a:pPr algn="ctr"/>
                      <a:r>
                        <a:rPr lang="en-US" sz="1700" dirty="0"/>
                        <a:t>Bip300 has multiple safeguards in place to make “stealing” difficult. Stealing requires </a:t>
                      </a:r>
                      <a:r>
                        <a:rPr lang="en-US" sz="1700" b="1" u="sng" dirty="0"/>
                        <a:t>3-6 months</a:t>
                      </a:r>
                      <a:r>
                        <a:rPr lang="en-US" sz="1700" dirty="0"/>
                        <a:t> of openly dishonest mining activity. Humans can audit theft, by checking just 32 bytes.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Mining is a complex task involving many “sub-tasks” (getting cheap power / sourcing good ASICs / </a:t>
                      </a:r>
                      <a:r>
                        <a:rPr lang="en-US" sz="1700" dirty="0" err="1"/>
                        <a:t>etc</a:t>
                      </a:r>
                      <a:r>
                        <a:rPr lang="en-US" sz="1700" dirty="0"/>
                        <a:t>). Each has its own incentives, innovation, and fixed costs. </a:t>
                      </a:r>
                      <a:r>
                        <a:rPr lang="en-US" sz="1700" b="1" u="sng" dirty="0"/>
                        <a:t>No stopping those.</a:t>
                      </a:r>
                      <a:endParaRPr lang="en-US" sz="1700" b="1" i="1" u="sng" dirty="0"/>
                    </a:p>
                  </a:txBody>
                  <a:tcPr/>
                </a:tc>
                <a:extLst>
                  <a:ext uri="{0D108BD9-81ED-4DB2-BD59-A6C34878D82A}">
                    <a16:rowId xmlns:a16="http://schemas.microsoft.com/office/drawing/2014/main" val="8416718"/>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Miners “can” </a:t>
                      </a:r>
                      <a:r>
                        <a:rPr lang="en-US" sz="1700" b="1" u="sng" dirty="0"/>
                        <a:t>steal from Lightning Network</a:t>
                      </a:r>
                      <a:r>
                        <a:rPr lang="en-US" sz="1700" b="1" u="none" dirty="0"/>
                        <a:t> </a:t>
                      </a:r>
                      <a:r>
                        <a:rPr lang="en-US" sz="1700" dirty="0"/>
                        <a:t>(by broadcasting old state + censoring Justice Txns), but this criterion is never held against LN.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Bizarre implications: if </a:t>
                      </a:r>
                      <a:r>
                        <a:rPr lang="en-US" sz="1700" dirty="0" err="1"/>
                        <a:t>BitFury</a:t>
                      </a:r>
                      <a:r>
                        <a:rPr lang="en-US" sz="1700" dirty="0"/>
                        <a:t> sold t-shirts on the side, for profit, then </a:t>
                      </a:r>
                      <a:r>
                        <a:rPr lang="en-US" sz="1700" b="1" u="sng" dirty="0"/>
                        <a:t>t-shirts = bad for BTC</a:t>
                      </a:r>
                      <a:r>
                        <a:rPr lang="en-US" sz="1700" dirty="0"/>
                        <a:t>. If Saylor altruistically paid miners $0.10 per year, then MS = bad for Bitcoin.</a:t>
                      </a:r>
                    </a:p>
                  </a:txBody>
                  <a:tcPr/>
                </a:tc>
                <a:extLst>
                  <a:ext uri="{0D108BD9-81ED-4DB2-BD59-A6C34878D82A}">
                    <a16:rowId xmlns:a16="http://schemas.microsoft.com/office/drawing/2014/main" val="3048277986"/>
                  </a:ext>
                </a:extLst>
              </a:tr>
              <a:tr h="566057">
                <a:tc>
                  <a:txBody>
                    <a:bodyPr/>
                    <a:lstStyle/>
                    <a:p>
                      <a:pPr algn="ctr"/>
                      <a:r>
                        <a:rPr lang="en-US" sz="1700" dirty="0"/>
                        <a:t>The user is </a:t>
                      </a:r>
                      <a:r>
                        <a:rPr lang="en-US" sz="1700" b="1" u="sng" dirty="0"/>
                        <a:t>sovereign</a:t>
                      </a:r>
                      <a:r>
                        <a:rPr lang="en-US" sz="1700" dirty="0"/>
                        <a:t>. Users are </a:t>
                      </a:r>
                      <a:r>
                        <a:rPr lang="en-US" sz="1700" b="1" u="sng" dirty="0"/>
                        <a:t>allowed</a:t>
                      </a:r>
                      <a:r>
                        <a:rPr lang="en-US" sz="1700" dirty="0"/>
                        <a:t> to sell their BTC for USD; or use BTC to buy “bad” products (ie “drugs”). Or invest in Alts / scams. Bip300 allows users to spend BTC to a script.</a:t>
                      </a:r>
                    </a:p>
                  </a:txBody>
                  <a:tcPr/>
                </a:tc>
                <a:tc>
                  <a:txBody>
                    <a:bodyPr/>
                    <a:lstStyle/>
                    <a:p>
                      <a:pPr algn="ctr"/>
                      <a:r>
                        <a:rPr lang="en-US" sz="1700" dirty="0"/>
                        <a:t>MM is the opposite of bad – it is good and necessary. MM alone can </a:t>
                      </a:r>
                      <a:r>
                        <a:rPr lang="en-US" sz="1700" b="1" u="sng" dirty="0"/>
                        <a:t>boost BTC’s fee revenues by 10,000x </a:t>
                      </a:r>
                      <a:r>
                        <a:rPr lang="en-US" sz="1700" dirty="0"/>
                        <a:t>or more. Without MM, long run hashrate may be too low.</a:t>
                      </a:r>
                    </a:p>
                  </a:txBody>
                  <a:tcPr/>
                </a:tc>
                <a:extLst>
                  <a:ext uri="{0D108BD9-81ED-4DB2-BD59-A6C34878D82A}">
                    <a16:rowId xmlns:a16="http://schemas.microsoft.com/office/drawing/2014/main" val="3551327728"/>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This supposed “flaw” is actually a pro, as it gives miners motive and opportunity to </a:t>
                      </a:r>
                      <a:r>
                        <a:rPr lang="en-US" sz="1700" b="1" u="sng" dirty="0"/>
                        <a:t>destroy “parasite sidechains” </a:t>
                      </a:r>
                      <a:r>
                        <a:rPr lang="en-US" sz="1700" dirty="0"/>
                        <a:t>(SC which antagonize other SCs). I am not aware of any other way of efficiently accomplishing this. And I believe it is prerequisite for high-quality smart contracts.</a:t>
                      </a:r>
                    </a:p>
                  </a:txBody>
                  <a:tcPr/>
                </a:tc>
                <a:tc>
                  <a:txBody>
                    <a:bodyPr/>
                    <a:lstStyle/>
                    <a:p>
                      <a:pPr algn="ctr"/>
                      <a:r>
                        <a:rPr lang="en-US" sz="1700" dirty="0"/>
                        <a:t>What is probably happening is that people are </a:t>
                      </a:r>
                      <a:r>
                        <a:rPr lang="en-US" sz="1700" b="1" u="sng" dirty="0"/>
                        <a:t>confusing node costs</a:t>
                      </a:r>
                      <a:r>
                        <a:rPr lang="en-US" sz="1700" b="0" u="none" dirty="0"/>
                        <a:t> with </a:t>
                      </a:r>
                      <a:r>
                        <a:rPr lang="en-US" sz="1700" b="1" u="sng" dirty="0"/>
                        <a:t>mining costs</a:t>
                      </a:r>
                      <a:r>
                        <a:rPr lang="en-US" sz="1700" b="0" u="none" dirty="0"/>
                        <a:t>. Node costs *must* be low, for decentralization. But mining costs have no such requirement. In fact, if we wanted mining costs to be low we could remove the upward difficulty adjustments.</a:t>
                      </a:r>
                      <a:endParaRPr lang="en-US" sz="1700" dirty="0"/>
                    </a:p>
                  </a:txBody>
                  <a:tcPr/>
                </a:tc>
                <a:extLst>
                  <a:ext uri="{0D108BD9-81ED-4DB2-BD59-A6C34878D82A}">
                    <a16:rowId xmlns:a16="http://schemas.microsoft.com/office/drawing/2014/main" val="3865906815"/>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a:t>
                      </a:r>
                      <a:r>
                        <a:rPr lang="en-US" sz="1700" b="1" u="sng" dirty="0"/>
                        <a:t>whole point</a:t>
                      </a:r>
                      <a:r>
                        <a:rPr lang="en-US" sz="1700" dirty="0"/>
                        <a:t> of SCs is that Layer1 nodes ignore them. With federations, you trust a fixed committee of law-abiding people. With BIp300 you trust a decentralized P2P process. </a:t>
                      </a:r>
                      <a:endParaRPr lang="en-US" sz="1700" b="0" i="0" u="none" dirty="0"/>
                    </a:p>
                  </a:txBody>
                  <a:tcPr/>
                </a:tc>
                <a:tc>
                  <a:txBody>
                    <a:bodyPr/>
                    <a:lstStyle/>
                    <a:p>
                      <a:pPr algn="ctr"/>
                      <a:r>
                        <a:rPr lang="en-US" sz="1700" dirty="0"/>
                        <a:t>MM is </a:t>
                      </a:r>
                      <a:r>
                        <a:rPr lang="en-US" sz="1700" b="1" u="sng" dirty="0"/>
                        <a:t>already </a:t>
                      </a:r>
                      <a:r>
                        <a:rPr lang="en-US" sz="1700" b="1" u="sng" dirty="0" err="1"/>
                        <a:t>unblockable</a:t>
                      </a:r>
                      <a:r>
                        <a:rPr lang="en-US" sz="1700" dirty="0"/>
                        <a:t>. Satoshi invented MM in 2010,  and envisioned many independent MM chains. We have been MM since 2011, with no end in sight.</a:t>
                      </a:r>
                    </a:p>
                  </a:txBody>
                  <a:tcPr/>
                </a:tc>
                <a:extLst>
                  <a:ext uri="{0D108BD9-81ED-4DB2-BD59-A6C34878D82A}">
                    <a16:rowId xmlns:a16="http://schemas.microsoft.com/office/drawing/2014/main" val="1881240285"/>
                  </a:ext>
                </a:extLst>
              </a:tr>
            </a:tbl>
          </a:graphicData>
        </a:graphic>
      </p:graphicFrame>
      <p:sp>
        <p:nvSpPr>
          <p:cNvPr id="8" name="Rectangle 7">
            <a:extLst>
              <a:ext uri="{FF2B5EF4-FFF2-40B4-BE49-F238E27FC236}">
                <a16:creationId xmlns:a16="http://schemas.microsoft.com/office/drawing/2014/main" id="{7B235B95-CBED-41E5-A998-2AEFB9FEFEC9}"/>
              </a:ext>
            </a:extLst>
          </p:cNvPr>
          <p:cNvSpPr/>
          <p:nvPr/>
        </p:nvSpPr>
        <p:spPr>
          <a:xfrm>
            <a:off x="6286500" y="2897848"/>
            <a:ext cx="5915408" cy="88745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C9055EF-2A43-4112-B48D-B560C665BBB4}"/>
              </a:ext>
            </a:extLst>
          </p:cNvPr>
          <p:cNvSpPr/>
          <p:nvPr/>
        </p:nvSpPr>
        <p:spPr>
          <a:xfrm>
            <a:off x="6197600" y="4611148"/>
            <a:ext cx="5915408" cy="13578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0334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74205-06E6-44D7-A4DD-80FBB3D8F60A}"/>
              </a:ext>
            </a:extLst>
          </p:cNvPr>
          <p:cNvSpPr>
            <a:spLocks noGrp="1"/>
          </p:cNvSpPr>
          <p:nvPr>
            <p:ph type="title"/>
          </p:nvPr>
        </p:nvSpPr>
        <p:spPr/>
        <p:txBody>
          <a:bodyPr>
            <a:normAutofit fontScale="90000"/>
          </a:bodyPr>
          <a:lstStyle/>
          <a:p>
            <a:r>
              <a:rPr lang="en-US" sz="5400" dirty="0"/>
              <a:t>Fringe Ideas</a:t>
            </a:r>
          </a:p>
        </p:txBody>
      </p:sp>
      <p:sp>
        <p:nvSpPr>
          <p:cNvPr id="5" name="Slide Number Placeholder 4">
            <a:extLst>
              <a:ext uri="{FF2B5EF4-FFF2-40B4-BE49-F238E27FC236}">
                <a16:creationId xmlns:a16="http://schemas.microsoft.com/office/drawing/2014/main" id="{BC070380-2B45-42D9-B280-AE78041C914C}"/>
              </a:ext>
            </a:extLst>
          </p:cNvPr>
          <p:cNvSpPr>
            <a:spLocks noGrp="1"/>
          </p:cNvSpPr>
          <p:nvPr>
            <p:ph type="sldNum" sz="quarter" idx="12"/>
          </p:nvPr>
        </p:nvSpPr>
        <p:spPr/>
        <p:txBody>
          <a:bodyPr/>
          <a:lstStyle/>
          <a:p>
            <a:fld id="{64A73B7B-B545-4723-8D44-5CC401310D8B}" type="slidenum">
              <a:rPr lang="en-US" smtClean="0"/>
              <a:t>4</a:t>
            </a:fld>
            <a:endParaRPr lang="en-US" dirty="0"/>
          </a:p>
        </p:txBody>
      </p:sp>
      <p:pic>
        <p:nvPicPr>
          <p:cNvPr id="6" name="Picture 5">
            <a:extLst>
              <a:ext uri="{FF2B5EF4-FFF2-40B4-BE49-F238E27FC236}">
                <a16:creationId xmlns:a16="http://schemas.microsoft.com/office/drawing/2014/main" id="{DDC3F112-A71D-485E-BE94-EC45E98133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936" y="1998074"/>
            <a:ext cx="2539682" cy="2539682"/>
          </a:xfrm>
          <a:prstGeom prst="rect">
            <a:avLst/>
          </a:prstGeom>
        </p:spPr>
      </p:pic>
      <p:sp>
        <p:nvSpPr>
          <p:cNvPr id="7" name="TextBox 6">
            <a:extLst>
              <a:ext uri="{FF2B5EF4-FFF2-40B4-BE49-F238E27FC236}">
                <a16:creationId xmlns:a16="http://schemas.microsoft.com/office/drawing/2014/main" id="{D86B3231-2179-4E32-92DC-C12E308287C8}"/>
              </a:ext>
            </a:extLst>
          </p:cNvPr>
          <p:cNvSpPr txBox="1"/>
          <p:nvPr/>
        </p:nvSpPr>
        <p:spPr>
          <a:xfrm>
            <a:off x="417715" y="4699595"/>
            <a:ext cx="3616124" cy="1200329"/>
          </a:xfrm>
          <a:prstGeom prst="rect">
            <a:avLst/>
          </a:prstGeom>
          <a:noFill/>
        </p:spPr>
        <p:txBody>
          <a:bodyPr wrap="square" rtlCol="0">
            <a:spAutoFit/>
          </a:bodyPr>
          <a:lstStyle/>
          <a:p>
            <a:pPr algn="ctr"/>
            <a:r>
              <a:rPr lang="en-US" sz="3600" dirty="0"/>
              <a:t>Noob (and/or Fringe Genius)</a:t>
            </a:r>
          </a:p>
        </p:txBody>
      </p:sp>
      <p:pic>
        <p:nvPicPr>
          <p:cNvPr id="8" name="Picture 7">
            <a:extLst>
              <a:ext uri="{FF2B5EF4-FFF2-40B4-BE49-F238E27FC236}">
                <a16:creationId xmlns:a16="http://schemas.microsoft.com/office/drawing/2014/main" id="{E2834BC8-B915-43F9-B6B5-E8CF21D415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0023" y="2490785"/>
            <a:ext cx="2799779" cy="2799779"/>
          </a:xfrm>
          <a:prstGeom prst="rect">
            <a:avLst/>
          </a:prstGeom>
        </p:spPr>
      </p:pic>
      <p:sp>
        <p:nvSpPr>
          <p:cNvPr id="9" name="Speech Bubble: Oval 8">
            <a:extLst>
              <a:ext uri="{FF2B5EF4-FFF2-40B4-BE49-F238E27FC236}">
                <a16:creationId xmlns:a16="http://schemas.microsoft.com/office/drawing/2014/main" id="{472E613B-B905-43FF-BA3B-DEDAE29C7A49}"/>
              </a:ext>
            </a:extLst>
          </p:cNvPr>
          <p:cNvSpPr/>
          <p:nvPr/>
        </p:nvSpPr>
        <p:spPr>
          <a:xfrm>
            <a:off x="4073489" y="5016331"/>
            <a:ext cx="3727667" cy="1255062"/>
          </a:xfrm>
          <a:prstGeom prst="wedgeEllipseCallout">
            <a:avLst>
              <a:gd name="adj1" fmla="val 81400"/>
              <a:gd name="adj2" fmla="val -209116"/>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1"/>
                </a:solidFill>
              </a:rPr>
              <a:t>Use BIP 300.</a:t>
            </a:r>
          </a:p>
          <a:p>
            <a:pPr algn="ctr"/>
            <a:r>
              <a:rPr lang="en-US" sz="2800" dirty="0">
                <a:solidFill>
                  <a:schemeClr val="bg1"/>
                </a:solidFill>
              </a:rPr>
              <a:t>Good luck!! </a:t>
            </a:r>
          </a:p>
        </p:txBody>
      </p:sp>
      <p:sp>
        <p:nvSpPr>
          <p:cNvPr id="10" name="TextBox 9">
            <a:extLst>
              <a:ext uri="{FF2B5EF4-FFF2-40B4-BE49-F238E27FC236}">
                <a16:creationId xmlns:a16="http://schemas.microsoft.com/office/drawing/2014/main" id="{5DD9677D-0DB1-4140-859B-FE241E9E6CBF}"/>
              </a:ext>
            </a:extLst>
          </p:cNvPr>
          <p:cNvSpPr txBox="1"/>
          <p:nvPr/>
        </p:nvSpPr>
        <p:spPr>
          <a:xfrm>
            <a:off x="7800022" y="5445973"/>
            <a:ext cx="2799779" cy="646331"/>
          </a:xfrm>
          <a:prstGeom prst="rect">
            <a:avLst/>
          </a:prstGeom>
          <a:noFill/>
        </p:spPr>
        <p:txBody>
          <a:bodyPr wrap="square" rtlCol="0">
            <a:spAutoFit/>
          </a:bodyPr>
          <a:lstStyle/>
          <a:p>
            <a:pPr algn="ctr"/>
            <a:r>
              <a:rPr lang="en-US" sz="3600" dirty="0" err="1"/>
              <a:t>Bitcoiner</a:t>
            </a:r>
            <a:endParaRPr lang="en-US" sz="3600" dirty="0"/>
          </a:p>
        </p:txBody>
      </p:sp>
      <p:sp>
        <p:nvSpPr>
          <p:cNvPr id="11" name="Speech Bubble: Oval 10">
            <a:extLst>
              <a:ext uri="{FF2B5EF4-FFF2-40B4-BE49-F238E27FC236}">
                <a16:creationId xmlns:a16="http://schemas.microsoft.com/office/drawing/2014/main" id="{8DDC3F37-F6CA-434C-8CDC-D3830975CC5A}"/>
              </a:ext>
            </a:extLst>
          </p:cNvPr>
          <p:cNvSpPr/>
          <p:nvPr/>
        </p:nvSpPr>
        <p:spPr>
          <a:xfrm>
            <a:off x="2888344" y="2562926"/>
            <a:ext cx="5546750" cy="1974830"/>
          </a:xfrm>
          <a:prstGeom prst="wedgeEllipseCallout">
            <a:avLst>
              <a:gd name="adj1" fmla="val 58704"/>
              <a:gd name="adj2" fmla="val -25838"/>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You can’t just merge something into Bitcoin -- It affects everyone else’s nodes!! Besides, ______ has been proposed before and you need to read ______ so that you can learn why everyone hates it, especially our infallible _______ who would have done it by now if it were a good idea.  ________ is a SCAM and you are trying to ATTACK BITCOIN!! Even if your idea was good it would probably take years to get consensus and get merged into …</a:t>
            </a:r>
          </a:p>
        </p:txBody>
      </p:sp>
      <p:sp>
        <p:nvSpPr>
          <p:cNvPr id="12" name="Multiplication Sign 11">
            <a:extLst>
              <a:ext uri="{FF2B5EF4-FFF2-40B4-BE49-F238E27FC236}">
                <a16:creationId xmlns:a16="http://schemas.microsoft.com/office/drawing/2014/main" id="{BBF3589E-1936-4EFC-A05F-1B4351B82076}"/>
              </a:ext>
            </a:extLst>
          </p:cNvPr>
          <p:cNvSpPr/>
          <p:nvPr/>
        </p:nvSpPr>
        <p:spPr>
          <a:xfrm>
            <a:off x="4028890" y="1900383"/>
            <a:ext cx="3200046" cy="3299915"/>
          </a:xfrm>
          <a:prstGeom prst="mathMultiply">
            <a:avLst>
              <a:gd name="adj1" fmla="val 8588"/>
            </a:avLst>
          </a:prstGeom>
          <a:solidFill>
            <a:schemeClr val="tx1">
              <a:alpha val="2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peech Bubble: Oval 12">
            <a:extLst>
              <a:ext uri="{FF2B5EF4-FFF2-40B4-BE49-F238E27FC236}">
                <a16:creationId xmlns:a16="http://schemas.microsoft.com/office/drawing/2014/main" id="{A77C9D17-D521-4E49-9A8C-B097A0CBBE1C}"/>
              </a:ext>
            </a:extLst>
          </p:cNvPr>
          <p:cNvSpPr/>
          <p:nvPr/>
        </p:nvSpPr>
        <p:spPr>
          <a:xfrm>
            <a:off x="2551010" y="668164"/>
            <a:ext cx="8189561" cy="1530105"/>
          </a:xfrm>
          <a:prstGeom prst="wedgeEllipseCallout">
            <a:avLst>
              <a:gd name="adj1" fmla="val -52359"/>
              <a:gd name="adj2" fmla="val 693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I can improve Bitcoin! It only needs my new idea:  _______ !! When can you merge my code ??</a:t>
            </a:r>
          </a:p>
        </p:txBody>
      </p:sp>
      <p:sp>
        <p:nvSpPr>
          <p:cNvPr id="14" name="Footer Placeholder 4">
            <a:extLst>
              <a:ext uri="{FF2B5EF4-FFF2-40B4-BE49-F238E27FC236}">
                <a16:creationId xmlns:a16="http://schemas.microsoft.com/office/drawing/2014/main" id="{0EE4668D-5E27-432B-9139-1AD0C52368A3}"/>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10967519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138D7-B48F-4B3F-BD3F-F7FCEDEFAFED}"/>
              </a:ext>
            </a:extLst>
          </p:cNvPr>
          <p:cNvSpPr>
            <a:spLocks noGrp="1"/>
          </p:cNvSpPr>
          <p:nvPr>
            <p:ph type="title"/>
          </p:nvPr>
        </p:nvSpPr>
        <p:spPr/>
        <p:txBody>
          <a:bodyPr/>
          <a:lstStyle/>
          <a:p>
            <a:endParaRPr lang="en-US" dirty="0"/>
          </a:p>
        </p:txBody>
      </p:sp>
      <p:sp>
        <p:nvSpPr>
          <p:cNvPr id="4" name="Slide Number Placeholder 3">
            <a:extLst>
              <a:ext uri="{FF2B5EF4-FFF2-40B4-BE49-F238E27FC236}">
                <a16:creationId xmlns:a16="http://schemas.microsoft.com/office/drawing/2014/main" id="{B8CD80EE-D1E3-4D7B-B383-66ABA9FED26F}"/>
              </a:ext>
            </a:extLst>
          </p:cNvPr>
          <p:cNvSpPr>
            <a:spLocks noGrp="1"/>
          </p:cNvSpPr>
          <p:nvPr>
            <p:ph type="sldNum" sz="quarter" idx="12"/>
          </p:nvPr>
        </p:nvSpPr>
        <p:spPr/>
        <p:txBody>
          <a:bodyPr/>
          <a:lstStyle/>
          <a:p>
            <a:fld id="{64A73B7B-B545-4723-8D44-5CC401310D8B}" type="slidenum">
              <a:rPr lang="en-US" smtClean="0"/>
              <a:t>40</a:t>
            </a:fld>
            <a:endParaRPr lang="en-US" dirty="0"/>
          </a:p>
        </p:txBody>
      </p:sp>
      <p:sp>
        <p:nvSpPr>
          <p:cNvPr id="5" name="Footer Placeholder 4">
            <a:extLst>
              <a:ext uri="{FF2B5EF4-FFF2-40B4-BE49-F238E27FC236}">
                <a16:creationId xmlns:a16="http://schemas.microsoft.com/office/drawing/2014/main" id="{ACC79C32-1B3A-46CF-B8C4-9FB4B4752858}"/>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graphicFrame>
        <p:nvGraphicFramePr>
          <p:cNvPr id="3" name="Table 5">
            <a:extLst>
              <a:ext uri="{FF2B5EF4-FFF2-40B4-BE49-F238E27FC236}">
                <a16:creationId xmlns:a16="http://schemas.microsoft.com/office/drawing/2014/main" id="{61EB5030-AF0F-4132-807D-9FE5F5ADFBE4}"/>
              </a:ext>
            </a:extLst>
          </p:cNvPr>
          <p:cNvGraphicFramePr>
            <a:graphicFrameLocks noGrp="1"/>
          </p:cNvGraphicFramePr>
          <p:nvPr/>
        </p:nvGraphicFramePr>
        <p:xfrm>
          <a:off x="78992" y="0"/>
          <a:ext cx="12034016" cy="6888480"/>
        </p:xfrm>
        <a:graphic>
          <a:graphicData uri="http://schemas.openxmlformats.org/drawingml/2006/table">
            <a:tbl>
              <a:tblPr firstRow="1" bandRow="1">
                <a:tableStyleId>{073A0DAA-6AF3-43AB-8588-CEC1D06C72B9}</a:tableStyleId>
              </a:tblPr>
              <a:tblGrid>
                <a:gridCol w="6181454">
                  <a:extLst>
                    <a:ext uri="{9D8B030D-6E8A-4147-A177-3AD203B41FA5}">
                      <a16:colId xmlns:a16="http://schemas.microsoft.com/office/drawing/2014/main" val="2109762579"/>
                    </a:ext>
                  </a:extLst>
                </a:gridCol>
                <a:gridCol w="5852562">
                  <a:extLst>
                    <a:ext uri="{9D8B030D-6E8A-4147-A177-3AD203B41FA5}">
                      <a16:colId xmlns:a16="http://schemas.microsoft.com/office/drawing/2014/main" val="1542508702"/>
                    </a:ext>
                  </a:extLst>
                </a:gridCol>
              </a:tblGrid>
              <a:tr h="573919">
                <a:tc>
                  <a:txBody>
                    <a:bodyPr/>
                    <a:lstStyle/>
                    <a:p>
                      <a:pPr algn="ctr"/>
                      <a:r>
                        <a:rPr lang="en-US" b="0" dirty="0"/>
                        <a:t>(#1)   </a:t>
                      </a:r>
                      <a:r>
                        <a:rPr lang="en-US" b="1" u="sng" dirty="0"/>
                        <a:t>Miners-Can-Steal</a:t>
                      </a:r>
                      <a:r>
                        <a:rPr lang="en-US" dirty="0"/>
                        <a:t> </a:t>
                      </a:r>
                      <a:r>
                        <a:rPr lang="en-US" b="0" dirty="0"/>
                        <a:t>from Bip300 Scripts </a:t>
                      </a:r>
                      <a:br>
                        <a:rPr lang="en-US" b="0" dirty="0"/>
                      </a:br>
                      <a:r>
                        <a:rPr lang="en-US" b="0" dirty="0"/>
                        <a:t>(and this is bad)</a:t>
                      </a:r>
                    </a:p>
                  </a:txBody>
                  <a:tcPr/>
                </a:tc>
                <a:tc>
                  <a:txBody>
                    <a:bodyPr/>
                    <a:lstStyle/>
                    <a:p>
                      <a:pPr algn="ctr"/>
                      <a:r>
                        <a:rPr lang="en-US" b="0" dirty="0"/>
                        <a:t>(#2)  </a:t>
                      </a:r>
                      <a:r>
                        <a:rPr lang="en-US" dirty="0"/>
                        <a:t>Merged-Mining is a Side-Hustle</a:t>
                      </a:r>
                      <a:br>
                        <a:rPr lang="en-US" dirty="0"/>
                      </a:br>
                      <a:r>
                        <a:rPr lang="en-US" b="0" dirty="0"/>
                        <a:t>(and those are always bad)</a:t>
                      </a:r>
                    </a:p>
                  </a:txBody>
                  <a:tcPr/>
                </a:tc>
                <a:extLst>
                  <a:ext uri="{0D108BD9-81ED-4DB2-BD59-A6C34878D82A}">
                    <a16:rowId xmlns:a16="http://schemas.microsoft.com/office/drawing/2014/main" val="472120917"/>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free market allows entrepreneurs to go bankrupt – this is </a:t>
                      </a:r>
                      <a:r>
                        <a:rPr lang="en-US" sz="1700" b="1" u="sng" dirty="0"/>
                        <a:t>an essential part of creativity</a:t>
                      </a:r>
                      <a:r>
                        <a:rPr lang="en-US" sz="1700" dirty="0"/>
                        <a:t>. True: not every SC will succeed. But those few that do, will pay fees to miners and boost BTC’s appeal (since BTC can now easily do everything). The failures will serve as a warning to lazy or incompetent developers.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fixed cost in question…</a:t>
                      </a:r>
                      <a:br>
                        <a:rPr lang="en-US" sz="1700" dirty="0"/>
                      </a:br>
                      <a:r>
                        <a:rPr lang="en-US" sz="1700" dirty="0"/>
                        <a:t>…is </a:t>
                      </a:r>
                      <a:r>
                        <a:rPr lang="en-US" sz="1700" b="1" u="sng" dirty="0"/>
                        <a:t>zero</a:t>
                      </a:r>
                      <a:r>
                        <a:rPr lang="en-US" sz="1700" dirty="0"/>
                        <a:t> under BMM.</a:t>
                      </a:r>
                      <a:br>
                        <a:rPr lang="en-US" sz="1700" dirty="0"/>
                      </a:br>
                      <a:r>
                        <a:rPr lang="en-US" sz="1700" dirty="0"/>
                        <a:t>…was already </a:t>
                      </a:r>
                      <a:r>
                        <a:rPr lang="en-US" sz="1700" b="1" u="sng" dirty="0"/>
                        <a:t>microscopic</a:t>
                      </a:r>
                      <a:r>
                        <a:rPr lang="en-US" sz="1700" dirty="0"/>
                        <a:t>, vs other miner fixed costs.</a:t>
                      </a:r>
                      <a:br>
                        <a:rPr lang="en-US" sz="1700" dirty="0"/>
                      </a:br>
                      <a:r>
                        <a:rPr lang="en-US" sz="1700" dirty="0"/>
                        <a:t>…</a:t>
                      </a:r>
                      <a:r>
                        <a:rPr lang="en-US" sz="1700" b="1" u="sng" dirty="0"/>
                        <a:t>must always be small</a:t>
                      </a:r>
                      <a:r>
                        <a:rPr lang="en-US" sz="1700" dirty="0"/>
                        <a:t> enough for non-mining nodes to exist (since their revenue is the smallest of all, $0.)</a:t>
                      </a:r>
                    </a:p>
                  </a:txBody>
                  <a:tcPr/>
                </a:tc>
                <a:extLst>
                  <a:ext uri="{0D108BD9-81ED-4DB2-BD59-A6C34878D82A}">
                    <a16:rowId xmlns:a16="http://schemas.microsoft.com/office/drawing/2014/main" val="1540252428"/>
                  </a:ext>
                </a:extLst>
              </a:tr>
              <a:tr h="573919">
                <a:tc>
                  <a:txBody>
                    <a:bodyPr/>
                    <a:lstStyle/>
                    <a:p>
                      <a:pPr algn="ctr"/>
                      <a:r>
                        <a:rPr lang="en-US" sz="1700" dirty="0"/>
                        <a:t>Bip300 has multiple safeguards in place to make “stealing” difficult. Stealing requires </a:t>
                      </a:r>
                      <a:r>
                        <a:rPr lang="en-US" sz="1700" b="1" u="sng" dirty="0"/>
                        <a:t>3-6 months</a:t>
                      </a:r>
                      <a:r>
                        <a:rPr lang="en-US" sz="1700" dirty="0"/>
                        <a:t> of openly dishonest mining activity. Humans can audit theft, by checking just 32 bytes.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Mining is a complex task involving many “sub-tasks” (getting cheap power / sourcing good ASICs / </a:t>
                      </a:r>
                      <a:r>
                        <a:rPr lang="en-US" sz="1700" dirty="0" err="1"/>
                        <a:t>etc</a:t>
                      </a:r>
                      <a:r>
                        <a:rPr lang="en-US" sz="1700" dirty="0"/>
                        <a:t>). Each has its own incentives, innovation, and fixed costs. </a:t>
                      </a:r>
                      <a:r>
                        <a:rPr lang="en-US" sz="1700" b="1" u="sng" dirty="0"/>
                        <a:t>No stopping those.</a:t>
                      </a:r>
                      <a:endParaRPr lang="en-US" sz="1700" b="1" i="1" u="sng" dirty="0"/>
                    </a:p>
                  </a:txBody>
                  <a:tcPr/>
                </a:tc>
                <a:extLst>
                  <a:ext uri="{0D108BD9-81ED-4DB2-BD59-A6C34878D82A}">
                    <a16:rowId xmlns:a16="http://schemas.microsoft.com/office/drawing/2014/main" val="8416718"/>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Miners “can” </a:t>
                      </a:r>
                      <a:r>
                        <a:rPr lang="en-US" sz="1700" b="1" u="sng" dirty="0"/>
                        <a:t>steal from Lightning Network</a:t>
                      </a:r>
                      <a:r>
                        <a:rPr lang="en-US" sz="1700" b="1" u="none" dirty="0"/>
                        <a:t> </a:t>
                      </a:r>
                      <a:r>
                        <a:rPr lang="en-US" sz="1700" dirty="0"/>
                        <a:t>(by broadcasting old state + censoring Justice Txns), but this criterion is never held against LN.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Bizarre implications: if </a:t>
                      </a:r>
                      <a:r>
                        <a:rPr lang="en-US" sz="1700" dirty="0" err="1"/>
                        <a:t>BitFury</a:t>
                      </a:r>
                      <a:r>
                        <a:rPr lang="en-US" sz="1700" dirty="0"/>
                        <a:t> sold t-shirts on the side, for profit, then </a:t>
                      </a:r>
                      <a:r>
                        <a:rPr lang="en-US" sz="1700" b="1" u="sng" dirty="0"/>
                        <a:t>t-shirts = bad for BTC</a:t>
                      </a:r>
                      <a:r>
                        <a:rPr lang="en-US" sz="1700" dirty="0"/>
                        <a:t>. If Saylor altruistically paid miners $0.10 per year, then MS = bad for Bitcoin.</a:t>
                      </a:r>
                    </a:p>
                  </a:txBody>
                  <a:tcPr/>
                </a:tc>
                <a:extLst>
                  <a:ext uri="{0D108BD9-81ED-4DB2-BD59-A6C34878D82A}">
                    <a16:rowId xmlns:a16="http://schemas.microsoft.com/office/drawing/2014/main" val="3048277986"/>
                  </a:ext>
                </a:extLst>
              </a:tr>
              <a:tr h="566057">
                <a:tc>
                  <a:txBody>
                    <a:bodyPr/>
                    <a:lstStyle/>
                    <a:p>
                      <a:pPr algn="ctr"/>
                      <a:r>
                        <a:rPr lang="en-US" sz="1700" dirty="0"/>
                        <a:t>The user is </a:t>
                      </a:r>
                      <a:r>
                        <a:rPr lang="en-US" sz="1700" b="1" u="sng" dirty="0"/>
                        <a:t>sovereign</a:t>
                      </a:r>
                      <a:r>
                        <a:rPr lang="en-US" sz="1700" dirty="0"/>
                        <a:t>. Users are </a:t>
                      </a:r>
                      <a:r>
                        <a:rPr lang="en-US" sz="1700" b="1" u="sng" dirty="0"/>
                        <a:t>allowed</a:t>
                      </a:r>
                      <a:r>
                        <a:rPr lang="en-US" sz="1700" dirty="0"/>
                        <a:t> to sell their BTC for USD; or use BTC to buy “bad” products (ie “drugs”). Or invest in Alts / scams. Bip300 allows users to spend BTC to a script.</a:t>
                      </a:r>
                    </a:p>
                  </a:txBody>
                  <a:tcPr/>
                </a:tc>
                <a:tc>
                  <a:txBody>
                    <a:bodyPr/>
                    <a:lstStyle/>
                    <a:p>
                      <a:pPr algn="ctr"/>
                      <a:r>
                        <a:rPr lang="en-US" sz="1700" dirty="0"/>
                        <a:t>MM is the opposite of bad – it is good and necessary. MM alone can </a:t>
                      </a:r>
                      <a:r>
                        <a:rPr lang="en-US" sz="1700" b="1" u="sng" dirty="0"/>
                        <a:t>boost BTC’s fee revenues by 10,000x </a:t>
                      </a:r>
                      <a:r>
                        <a:rPr lang="en-US" sz="1700" dirty="0"/>
                        <a:t>or more. Without MM, long run hashrate may be too low.</a:t>
                      </a:r>
                    </a:p>
                  </a:txBody>
                  <a:tcPr/>
                </a:tc>
                <a:extLst>
                  <a:ext uri="{0D108BD9-81ED-4DB2-BD59-A6C34878D82A}">
                    <a16:rowId xmlns:a16="http://schemas.microsoft.com/office/drawing/2014/main" val="3551327728"/>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This supposed “flaw” is actually a pro, as it gives miners motive and opportunity to </a:t>
                      </a:r>
                      <a:r>
                        <a:rPr lang="en-US" sz="1700" b="1" u="sng" dirty="0"/>
                        <a:t>destroy “parasite sidechains” </a:t>
                      </a:r>
                      <a:r>
                        <a:rPr lang="en-US" sz="1700" dirty="0"/>
                        <a:t>(SC which antagonize other SCs). I am not aware of any other way of efficiently accomplishing this. And I believe it is prerequisite for high-quality smart contracts.</a:t>
                      </a:r>
                    </a:p>
                  </a:txBody>
                  <a:tcPr/>
                </a:tc>
                <a:tc>
                  <a:txBody>
                    <a:bodyPr/>
                    <a:lstStyle/>
                    <a:p>
                      <a:pPr algn="ctr"/>
                      <a:r>
                        <a:rPr lang="en-US" sz="1700" dirty="0"/>
                        <a:t>What is probably happening is that people are </a:t>
                      </a:r>
                      <a:r>
                        <a:rPr lang="en-US" sz="1700" b="1" u="sng" dirty="0"/>
                        <a:t>confusing node costs</a:t>
                      </a:r>
                      <a:r>
                        <a:rPr lang="en-US" sz="1700" b="0" u="none" dirty="0"/>
                        <a:t> with </a:t>
                      </a:r>
                      <a:r>
                        <a:rPr lang="en-US" sz="1700" b="1" u="sng" dirty="0"/>
                        <a:t>mining costs</a:t>
                      </a:r>
                      <a:r>
                        <a:rPr lang="en-US" sz="1700" b="0" u="none" dirty="0"/>
                        <a:t>. Node costs *must* be low, for decentralization. But mining costs have no such requirement. In fact, if we wanted mining costs to be low we could remove the upward difficulty adjustments.</a:t>
                      </a:r>
                      <a:endParaRPr lang="en-US" sz="1700" dirty="0"/>
                    </a:p>
                  </a:txBody>
                  <a:tcPr/>
                </a:tc>
                <a:extLst>
                  <a:ext uri="{0D108BD9-81ED-4DB2-BD59-A6C34878D82A}">
                    <a16:rowId xmlns:a16="http://schemas.microsoft.com/office/drawing/2014/main" val="3865906815"/>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a:t>
                      </a:r>
                      <a:r>
                        <a:rPr lang="en-US" sz="1700" b="1" u="sng" dirty="0"/>
                        <a:t>whole point</a:t>
                      </a:r>
                      <a:r>
                        <a:rPr lang="en-US" sz="1700" dirty="0"/>
                        <a:t> of SCs is that Layer1 nodes ignore them. With federations, you trust a fixed committee of law-abiding people. With BIp300 you trust a decentralized P2P process. </a:t>
                      </a:r>
                      <a:endParaRPr lang="en-US" sz="1700" b="0" i="0" u="none" dirty="0"/>
                    </a:p>
                  </a:txBody>
                  <a:tcPr/>
                </a:tc>
                <a:tc>
                  <a:txBody>
                    <a:bodyPr/>
                    <a:lstStyle/>
                    <a:p>
                      <a:pPr algn="ctr"/>
                      <a:r>
                        <a:rPr lang="en-US" sz="1700" dirty="0"/>
                        <a:t>MM is </a:t>
                      </a:r>
                      <a:r>
                        <a:rPr lang="en-US" sz="1700" b="1" u="sng" dirty="0"/>
                        <a:t>already </a:t>
                      </a:r>
                      <a:r>
                        <a:rPr lang="en-US" sz="1700" b="1" u="sng" dirty="0" err="1"/>
                        <a:t>unblockable</a:t>
                      </a:r>
                      <a:r>
                        <a:rPr lang="en-US" sz="1700" dirty="0"/>
                        <a:t>. Satoshi invented MM in 2010,  and envisioned many independent MM chains. We have been MM since 2011, with no end in sight.</a:t>
                      </a:r>
                    </a:p>
                  </a:txBody>
                  <a:tcPr/>
                </a:tc>
                <a:extLst>
                  <a:ext uri="{0D108BD9-81ED-4DB2-BD59-A6C34878D82A}">
                    <a16:rowId xmlns:a16="http://schemas.microsoft.com/office/drawing/2014/main" val="1881240285"/>
                  </a:ext>
                </a:extLst>
              </a:tr>
            </a:tbl>
          </a:graphicData>
        </a:graphic>
      </p:graphicFrame>
      <p:sp>
        <p:nvSpPr>
          <p:cNvPr id="8" name="Rectangle 7">
            <a:extLst>
              <a:ext uri="{FF2B5EF4-FFF2-40B4-BE49-F238E27FC236}">
                <a16:creationId xmlns:a16="http://schemas.microsoft.com/office/drawing/2014/main" id="{7B235B95-CBED-41E5-A998-2AEFB9FEFEC9}"/>
              </a:ext>
            </a:extLst>
          </p:cNvPr>
          <p:cNvSpPr/>
          <p:nvPr/>
        </p:nvSpPr>
        <p:spPr>
          <a:xfrm>
            <a:off x="6225380" y="3589640"/>
            <a:ext cx="5915408" cy="1135077"/>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C9055EF-2A43-4112-B48D-B560C665BBB4}"/>
              </a:ext>
            </a:extLst>
          </p:cNvPr>
          <p:cNvSpPr/>
          <p:nvPr/>
        </p:nvSpPr>
        <p:spPr>
          <a:xfrm>
            <a:off x="14636" y="4402973"/>
            <a:ext cx="6271864" cy="183067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26563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miley Face 60">
            <a:extLst>
              <a:ext uri="{FF2B5EF4-FFF2-40B4-BE49-F238E27FC236}">
                <a16:creationId xmlns:a16="http://schemas.microsoft.com/office/drawing/2014/main" id="{CEB05F1B-3345-4EAE-9F18-D3FB5B514B3C}"/>
              </a:ext>
            </a:extLst>
          </p:cNvPr>
          <p:cNvSpPr/>
          <p:nvPr/>
        </p:nvSpPr>
        <p:spPr>
          <a:xfrm>
            <a:off x="3196144" y="5214137"/>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F6DBB9-FBAE-40C9-A75E-64CA04102F1C}"/>
              </a:ext>
            </a:extLst>
          </p:cNvPr>
          <p:cNvSpPr>
            <a:spLocks noGrp="1"/>
          </p:cNvSpPr>
          <p:nvPr>
            <p:ph type="title"/>
          </p:nvPr>
        </p:nvSpPr>
        <p:spPr/>
        <p:txBody>
          <a:bodyPr/>
          <a:lstStyle/>
          <a:p>
            <a:r>
              <a:rPr lang="en-US" dirty="0"/>
              <a:t>Future of Bip300 – Depends on You!</a:t>
            </a:r>
          </a:p>
        </p:txBody>
      </p:sp>
      <p:sp>
        <p:nvSpPr>
          <p:cNvPr id="3" name="Content Placeholder 2">
            <a:extLst>
              <a:ext uri="{FF2B5EF4-FFF2-40B4-BE49-F238E27FC236}">
                <a16:creationId xmlns:a16="http://schemas.microsoft.com/office/drawing/2014/main" id="{3E4BA003-FDC2-4C39-89FF-5E7996FB7212}"/>
              </a:ext>
            </a:extLst>
          </p:cNvPr>
          <p:cNvSpPr>
            <a:spLocks noGrp="1"/>
          </p:cNvSpPr>
          <p:nvPr>
            <p:ph idx="1"/>
          </p:nvPr>
        </p:nvSpPr>
        <p:spPr>
          <a:xfrm>
            <a:off x="542552" y="1202843"/>
            <a:ext cx="4575024" cy="3148568"/>
          </a:xfrm>
        </p:spPr>
        <p:txBody>
          <a:bodyPr/>
          <a:lstStyle/>
          <a:p>
            <a:pPr marL="514350" indent="-514350">
              <a:buAutoNum type="arabicPeriod"/>
            </a:pPr>
            <a:r>
              <a:rPr lang="en-US" dirty="0"/>
              <a:t>Learn !</a:t>
            </a:r>
          </a:p>
          <a:p>
            <a:pPr lvl="1"/>
            <a:r>
              <a:rPr lang="en-US" dirty="0"/>
              <a:t>Download the software</a:t>
            </a:r>
          </a:p>
          <a:p>
            <a:pPr lvl="1"/>
            <a:r>
              <a:rPr lang="en-US" dirty="0"/>
              <a:t>Read drivechain.info </a:t>
            </a:r>
          </a:p>
          <a:p>
            <a:pPr marL="514350" indent="-514350">
              <a:buAutoNum type="arabicPeriod"/>
            </a:pPr>
            <a:r>
              <a:rPr lang="en-US" dirty="0"/>
              <a:t>Talk</a:t>
            </a:r>
          </a:p>
          <a:p>
            <a:pPr lvl="1"/>
            <a:r>
              <a:rPr lang="en-US" dirty="0"/>
              <a:t>Soft forks need consensus</a:t>
            </a:r>
          </a:p>
          <a:p>
            <a:pPr lvl="1"/>
            <a:r>
              <a:rPr lang="en-US" dirty="0"/>
              <a:t>Invite on podcasts/whatever</a:t>
            </a:r>
          </a:p>
          <a:p>
            <a:pPr marL="514350" indent="-514350">
              <a:buFont typeface="+mj-lt"/>
              <a:buAutoNum type="arabicPeriod" startAt="3"/>
            </a:pPr>
            <a:r>
              <a:rPr lang="en-US" dirty="0"/>
              <a:t>View Altcoins Differently</a:t>
            </a:r>
          </a:p>
        </p:txBody>
      </p:sp>
      <p:sp>
        <p:nvSpPr>
          <p:cNvPr id="5" name="Slide Number Placeholder 4">
            <a:extLst>
              <a:ext uri="{FF2B5EF4-FFF2-40B4-BE49-F238E27FC236}">
                <a16:creationId xmlns:a16="http://schemas.microsoft.com/office/drawing/2014/main" id="{7AA9B21A-5DD0-424B-A6C6-E4BA652FDF98}"/>
              </a:ext>
            </a:extLst>
          </p:cNvPr>
          <p:cNvSpPr>
            <a:spLocks noGrp="1"/>
          </p:cNvSpPr>
          <p:nvPr>
            <p:ph type="sldNum" sz="quarter" idx="12"/>
          </p:nvPr>
        </p:nvSpPr>
        <p:spPr/>
        <p:txBody>
          <a:bodyPr/>
          <a:lstStyle/>
          <a:p>
            <a:fld id="{64A73B7B-B545-4723-8D44-5CC401310D8B}" type="slidenum">
              <a:rPr lang="en-US" smtClean="0"/>
              <a:t>41</a:t>
            </a:fld>
            <a:endParaRPr lang="en-US" dirty="0"/>
          </a:p>
        </p:txBody>
      </p:sp>
      <p:sp>
        <p:nvSpPr>
          <p:cNvPr id="8" name="Footer Placeholder 4">
            <a:extLst>
              <a:ext uri="{FF2B5EF4-FFF2-40B4-BE49-F238E27FC236}">
                <a16:creationId xmlns:a16="http://schemas.microsoft.com/office/drawing/2014/main" id="{CBCA3E6D-B098-4A36-B8E3-571C67C5709F}"/>
              </a:ext>
            </a:extLst>
          </p:cNvPr>
          <p:cNvSpPr>
            <a:spLocks noGrp="1"/>
          </p:cNvSpPr>
          <p:nvPr>
            <p:ph type="ftr" sz="quarter" idx="11"/>
          </p:nvPr>
        </p:nvSpPr>
        <p:spPr>
          <a:xfrm>
            <a:off x="154379" y="6378499"/>
            <a:ext cx="11447813" cy="365125"/>
          </a:xfrm>
          <a:ln w="57150">
            <a:solidFill>
              <a:srgbClr val="FF5050"/>
            </a:solidFill>
          </a:ln>
        </p:spPr>
        <p:txBody>
          <a:bodyPr/>
          <a:lstStyle/>
          <a:p>
            <a:r>
              <a:rPr lang="en-US" u="sng" dirty="0">
                <a:solidFill>
                  <a:srgbClr val="C00000"/>
                </a:solidFill>
              </a:rPr>
              <a:t>Telegram:</a:t>
            </a:r>
            <a:r>
              <a:rPr lang="en-US" dirty="0">
                <a:solidFill>
                  <a:srgbClr val="C00000"/>
                </a:solidFill>
              </a:rPr>
              <a:t> </a:t>
            </a:r>
            <a:r>
              <a:rPr lang="en-US" dirty="0"/>
              <a:t>t.me/</a:t>
            </a:r>
            <a:r>
              <a:rPr lang="en-US" dirty="0" err="1"/>
              <a:t>DcInsiders</a:t>
            </a:r>
            <a:r>
              <a:rPr lang="en-US" dirty="0"/>
              <a:t>     </a:t>
            </a:r>
            <a:r>
              <a:rPr lang="en-US" u="sng" dirty="0">
                <a:solidFill>
                  <a:srgbClr val="C00000"/>
                </a:solidFill>
              </a:rPr>
              <a:t>Website:</a:t>
            </a:r>
            <a:r>
              <a:rPr lang="en-US" dirty="0">
                <a:solidFill>
                  <a:srgbClr val="C00000"/>
                </a:solidFill>
              </a:rPr>
              <a:t> </a:t>
            </a:r>
            <a:r>
              <a:rPr lang="en-US" dirty="0"/>
              <a:t>www.drivechain.info        </a:t>
            </a:r>
            <a:r>
              <a:rPr lang="en-US" u="sng" dirty="0">
                <a:solidFill>
                  <a:srgbClr val="C00000"/>
                </a:solidFill>
              </a:rPr>
              <a:t>Paul’s Twitter:</a:t>
            </a:r>
            <a:r>
              <a:rPr lang="en-US" dirty="0">
                <a:solidFill>
                  <a:srgbClr val="C00000"/>
                </a:solidFill>
              </a:rPr>
              <a:t> </a:t>
            </a:r>
            <a:r>
              <a:rPr lang="en-US" dirty="0"/>
              <a:t>@truthcoin</a:t>
            </a:r>
          </a:p>
        </p:txBody>
      </p:sp>
      <p:pic>
        <p:nvPicPr>
          <p:cNvPr id="10" name="Picture 9">
            <a:extLst>
              <a:ext uri="{FF2B5EF4-FFF2-40B4-BE49-F238E27FC236}">
                <a16:creationId xmlns:a16="http://schemas.microsoft.com/office/drawing/2014/main" id="{B79244C0-A415-4900-8318-CDB01A703BFE}"/>
              </a:ext>
            </a:extLst>
          </p:cNvPr>
          <p:cNvPicPr>
            <a:picLocks noChangeAspect="1"/>
          </p:cNvPicPr>
          <p:nvPr/>
        </p:nvPicPr>
        <p:blipFill>
          <a:blip r:embed="rId3"/>
          <a:stretch>
            <a:fillRect/>
          </a:stretch>
        </p:blipFill>
        <p:spPr>
          <a:xfrm>
            <a:off x="5308433" y="1336611"/>
            <a:ext cx="6601812" cy="3885277"/>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F85A5D96-7B61-4D6C-9054-BE5F759EF07E}"/>
              </a:ext>
            </a:extLst>
          </p:cNvPr>
          <p:cNvSpPr txBox="1"/>
          <p:nvPr/>
        </p:nvSpPr>
        <p:spPr>
          <a:xfrm>
            <a:off x="7340600" y="1112437"/>
            <a:ext cx="3530602" cy="738664"/>
          </a:xfrm>
          <a:prstGeom prst="rect">
            <a:avLst/>
          </a:prstGeom>
          <a:solidFill>
            <a:schemeClr val="bg1">
              <a:lumMod val="95000"/>
            </a:schemeClr>
          </a:solidFill>
          <a:ln>
            <a:solidFill>
              <a:schemeClr val="tx1"/>
            </a:solidFill>
          </a:ln>
        </p:spPr>
        <p:txBody>
          <a:bodyPr wrap="square">
            <a:spAutoFit/>
          </a:bodyPr>
          <a:lstStyle/>
          <a:p>
            <a:r>
              <a:rPr lang="en-US" sz="2400" b="1" dirty="0"/>
              <a:t>drivechain.info/releases/</a:t>
            </a:r>
          </a:p>
          <a:p>
            <a:pPr algn="ctr"/>
            <a:r>
              <a:rPr lang="en-US" dirty="0"/>
              <a:t>Drivechain = </a:t>
            </a:r>
            <a:r>
              <a:rPr lang="en-US" dirty="0" err="1"/>
              <a:t>Bip</a:t>
            </a:r>
            <a:r>
              <a:rPr lang="en-US" dirty="0"/>
              <a:t> 300+301</a:t>
            </a:r>
          </a:p>
        </p:txBody>
      </p:sp>
      <p:sp>
        <p:nvSpPr>
          <p:cNvPr id="11" name="Smiley Face 10">
            <a:extLst>
              <a:ext uri="{FF2B5EF4-FFF2-40B4-BE49-F238E27FC236}">
                <a16:creationId xmlns:a16="http://schemas.microsoft.com/office/drawing/2014/main" id="{10362624-CB0E-4C0F-8A34-C7702DFDFCF9}"/>
              </a:ext>
            </a:extLst>
          </p:cNvPr>
          <p:cNvSpPr/>
          <p:nvPr/>
        </p:nvSpPr>
        <p:spPr>
          <a:xfrm>
            <a:off x="790891" y="5221888"/>
            <a:ext cx="330200" cy="326794"/>
          </a:xfrm>
          <a:prstGeom prst="smileyFac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miley Face 11">
            <a:extLst>
              <a:ext uri="{FF2B5EF4-FFF2-40B4-BE49-F238E27FC236}">
                <a16:creationId xmlns:a16="http://schemas.microsoft.com/office/drawing/2014/main" id="{3ADAF4CB-335B-4EB7-B866-2564DE7AAD65}"/>
              </a:ext>
            </a:extLst>
          </p:cNvPr>
          <p:cNvSpPr/>
          <p:nvPr/>
        </p:nvSpPr>
        <p:spPr>
          <a:xfrm>
            <a:off x="1172272" y="5155316"/>
            <a:ext cx="330200" cy="326794"/>
          </a:xfrm>
          <a:prstGeom prst="smileyFac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miley Face 12">
            <a:extLst>
              <a:ext uri="{FF2B5EF4-FFF2-40B4-BE49-F238E27FC236}">
                <a16:creationId xmlns:a16="http://schemas.microsoft.com/office/drawing/2014/main" id="{CAEC2DEC-90F5-4518-81A3-C56582EE9769}"/>
              </a:ext>
            </a:extLst>
          </p:cNvPr>
          <p:cNvSpPr/>
          <p:nvPr/>
        </p:nvSpPr>
        <p:spPr>
          <a:xfrm>
            <a:off x="1261934" y="4806499"/>
            <a:ext cx="330200" cy="326794"/>
          </a:xfrm>
          <a:prstGeom prst="smileyFac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miley Face 13">
            <a:extLst>
              <a:ext uri="{FF2B5EF4-FFF2-40B4-BE49-F238E27FC236}">
                <a16:creationId xmlns:a16="http://schemas.microsoft.com/office/drawing/2014/main" id="{F0957904-141B-4A32-9D8C-4D4687CC1132}"/>
              </a:ext>
            </a:extLst>
          </p:cNvPr>
          <p:cNvSpPr/>
          <p:nvPr/>
        </p:nvSpPr>
        <p:spPr>
          <a:xfrm>
            <a:off x="1750122" y="5260053"/>
            <a:ext cx="330200" cy="326794"/>
          </a:xfrm>
          <a:prstGeom prst="smileyFac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miley Face 14">
            <a:extLst>
              <a:ext uri="{FF2B5EF4-FFF2-40B4-BE49-F238E27FC236}">
                <a16:creationId xmlns:a16="http://schemas.microsoft.com/office/drawing/2014/main" id="{69192E96-8FC4-4152-9ABC-9651DC688548}"/>
              </a:ext>
            </a:extLst>
          </p:cNvPr>
          <p:cNvSpPr/>
          <p:nvPr/>
        </p:nvSpPr>
        <p:spPr>
          <a:xfrm>
            <a:off x="1604834" y="4880890"/>
            <a:ext cx="330200" cy="326794"/>
          </a:xfrm>
          <a:prstGeom prst="smileyFac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miley Face 15">
            <a:extLst>
              <a:ext uri="{FF2B5EF4-FFF2-40B4-BE49-F238E27FC236}">
                <a16:creationId xmlns:a16="http://schemas.microsoft.com/office/drawing/2014/main" id="{84D75EA4-286D-46E6-A5CB-A0D6B81254A6}"/>
              </a:ext>
            </a:extLst>
          </p:cNvPr>
          <p:cNvSpPr/>
          <p:nvPr/>
        </p:nvSpPr>
        <p:spPr>
          <a:xfrm>
            <a:off x="1617534" y="5499890"/>
            <a:ext cx="330200" cy="326794"/>
          </a:xfrm>
          <a:prstGeom prst="smileyFac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miley Face 16">
            <a:extLst>
              <a:ext uri="{FF2B5EF4-FFF2-40B4-BE49-F238E27FC236}">
                <a16:creationId xmlns:a16="http://schemas.microsoft.com/office/drawing/2014/main" id="{272E9DC6-69A3-4353-A034-FFDEA21A8934}"/>
              </a:ext>
            </a:extLst>
          </p:cNvPr>
          <p:cNvSpPr/>
          <p:nvPr/>
        </p:nvSpPr>
        <p:spPr>
          <a:xfrm>
            <a:off x="2227134" y="4680599"/>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miley Face 17">
            <a:extLst>
              <a:ext uri="{FF2B5EF4-FFF2-40B4-BE49-F238E27FC236}">
                <a16:creationId xmlns:a16="http://schemas.microsoft.com/office/drawing/2014/main" id="{82537D8D-B080-46A8-9E2C-459123404D84}"/>
              </a:ext>
            </a:extLst>
          </p:cNvPr>
          <p:cNvSpPr/>
          <p:nvPr/>
        </p:nvSpPr>
        <p:spPr>
          <a:xfrm>
            <a:off x="2721672" y="5198523"/>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miley Face 18">
            <a:extLst>
              <a:ext uri="{FF2B5EF4-FFF2-40B4-BE49-F238E27FC236}">
                <a16:creationId xmlns:a16="http://schemas.microsoft.com/office/drawing/2014/main" id="{4EF5E143-17EE-48A8-A7D2-73487D70AE7D}"/>
              </a:ext>
            </a:extLst>
          </p:cNvPr>
          <p:cNvSpPr/>
          <p:nvPr/>
        </p:nvSpPr>
        <p:spPr>
          <a:xfrm>
            <a:off x="2194114" y="5315318"/>
            <a:ext cx="330200" cy="326794"/>
          </a:xfrm>
          <a:prstGeom prst="smileyFac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miley Face 19">
            <a:extLst>
              <a:ext uri="{FF2B5EF4-FFF2-40B4-BE49-F238E27FC236}">
                <a16:creationId xmlns:a16="http://schemas.microsoft.com/office/drawing/2014/main" id="{0B29DB5E-4C82-4A63-9C2E-1183CF8118E0}"/>
              </a:ext>
            </a:extLst>
          </p:cNvPr>
          <p:cNvSpPr/>
          <p:nvPr/>
        </p:nvSpPr>
        <p:spPr>
          <a:xfrm>
            <a:off x="2385122" y="4838124"/>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miley Face 20">
            <a:extLst>
              <a:ext uri="{FF2B5EF4-FFF2-40B4-BE49-F238E27FC236}">
                <a16:creationId xmlns:a16="http://schemas.microsoft.com/office/drawing/2014/main" id="{E67EC633-5AA7-4E46-89CC-225FD1D90CF9}"/>
              </a:ext>
            </a:extLst>
          </p:cNvPr>
          <p:cNvSpPr/>
          <p:nvPr/>
        </p:nvSpPr>
        <p:spPr>
          <a:xfrm>
            <a:off x="2772472" y="5457124"/>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miley Face 21">
            <a:extLst>
              <a:ext uri="{FF2B5EF4-FFF2-40B4-BE49-F238E27FC236}">
                <a16:creationId xmlns:a16="http://schemas.microsoft.com/office/drawing/2014/main" id="{638AB717-1D63-4653-A1E0-E7BB16B56575}"/>
              </a:ext>
            </a:extLst>
          </p:cNvPr>
          <p:cNvSpPr/>
          <p:nvPr/>
        </p:nvSpPr>
        <p:spPr>
          <a:xfrm>
            <a:off x="4096827" y="4803775"/>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miley Face 22">
            <a:extLst>
              <a:ext uri="{FF2B5EF4-FFF2-40B4-BE49-F238E27FC236}">
                <a16:creationId xmlns:a16="http://schemas.microsoft.com/office/drawing/2014/main" id="{C8BFF66C-8E61-4CAE-BFA1-F5C47D18DCBD}"/>
              </a:ext>
            </a:extLst>
          </p:cNvPr>
          <p:cNvSpPr/>
          <p:nvPr/>
        </p:nvSpPr>
        <p:spPr>
          <a:xfrm>
            <a:off x="2614484" y="5352667"/>
            <a:ext cx="330200" cy="326794"/>
          </a:xfrm>
          <a:prstGeom prst="smileyFac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miley Face 23">
            <a:extLst>
              <a:ext uri="{FF2B5EF4-FFF2-40B4-BE49-F238E27FC236}">
                <a16:creationId xmlns:a16="http://schemas.microsoft.com/office/drawing/2014/main" id="{7C562010-16E4-4901-8A71-0FCB02D47E19}"/>
              </a:ext>
            </a:extLst>
          </p:cNvPr>
          <p:cNvSpPr/>
          <p:nvPr/>
        </p:nvSpPr>
        <p:spPr>
          <a:xfrm>
            <a:off x="2709734" y="4921136"/>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miley Face 24">
            <a:extLst>
              <a:ext uri="{FF2B5EF4-FFF2-40B4-BE49-F238E27FC236}">
                <a16:creationId xmlns:a16="http://schemas.microsoft.com/office/drawing/2014/main" id="{6D5E8C8E-7FBA-4EF3-BBE1-289FD78FB41B}"/>
              </a:ext>
            </a:extLst>
          </p:cNvPr>
          <p:cNvSpPr/>
          <p:nvPr/>
        </p:nvSpPr>
        <p:spPr>
          <a:xfrm>
            <a:off x="2722434" y="5540136"/>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miley Face 25">
            <a:extLst>
              <a:ext uri="{FF2B5EF4-FFF2-40B4-BE49-F238E27FC236}">
                <a16:creationId xmlns:a16="http://schemas.microsoft.com/office/drawing/2014/main" id="{B78111ED-C60D-4A70-82E2-FF44A749A6C8}"/>
              </a:ext>
            </a:extLst>
          </p:cNvPr>
          <p:cNvSpPr/>
          <p:nvPr/>
        </p:nvSpPr>
        <p:spPr>
          <a:xfrm>
            <a:off x="3451922" y="5238769"/>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miley Face 26">
            <a:extLst>
              <a:ext uri="{FF2B5EF4-FFF2-40B4-BE49-F238E27FC236}">
                <a16:creationId xmlns:a16="http://schemas.microsoft.com/office/drawing/2014/main" id="{F67B72CC-37D0-4911-B42A-858DD86D5AE8}"/>
              </a:ext>
            </a:extLst>
          </p:cNvPr>
          <p:cNvSpPr/>
          <p:nvPr/>
        </p:nvSpPr>
        <p:spPr>
          <a:xfrm>
            <a:off x="1989898" y="5629962"/>
            <a:ext cx="330200" cy="326794"/>
          </a:xfrm>
          <a:prstGeom prst="smileyFac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miley Face 27">
            <a:extLst>
              <a:ext uri="{FF2B5EF4-FFF2-40B4-BE49-F238E27FC236}">
                <a16:creationId xmlns:a16="http://schemas.microsoft.com/office/drawing/2014/main" id="{A4ACB671-1BD9-425D-BBD9-75AE9E4339CD}"/>
              </a:ext>
            </a:extLst>
          </p:cNvPr>
          <p:cNvSpPr/>
          <p:nvPr/>
        </p:nvSpPr>
        <p:spPr>
          <a:xfrm>
            <a:off x="2834448" y="5198431"/>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miley Face 28">
            <a:extLst>
              <a:ext uri="{FF2B5EF4-FFF2-40B4-BE49-F238E27FC236}">
                <a16:creationId xmlns:a16="http://schemas.microsoft.com/office/drawing/2014/main" id="{E3653304-0ED3-4E5F-BC86-DE10CFEB806A}"/>
              </a:ext>
            </a:extLst>
          </p:cNvPr>
          <p:cNvSpPr/>
          <p:nvPr/>
        </p:nvSpPr>
        <p:spPr>
          <a:xfrm>
            <a:off x="2369120" y="5739812"/>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miley Face 29">
            <a:extLst>
              <a:ext uri="{FF2B5EF4-FFF2-40B4-BE49-F238E27FC236}">
                <a16:creationId xmlns:a16="http://schemas.microsoft.com/office/drawing/2014/main" id="{D4860C52-1FC6-4850-ACC6-EEBCC7066417}"/>
              </a:ext>
            </a:extLst>
          </p:cNvPr>
          <p:cNvSpPr/>
          <p:nvPr/>
        </p:nvSpPr>
        <p:spPr>
          <a:xfrm>
            <a:off x="3201986" y="5516064"/>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miley Face 30">
            <a:extLst>
              <a:ext uri="{FF2B5EF4-FFF2-40B4-BE49-F238E27FC236}">
                <a16:creationId xmlns:a16="http://schemas.microsoft.com/office/drawing/2014/main" id="{7712D4FE-A0CD-46A2-90B5-B1AB5C141CB5}"/>
              </a:ext>
            </a:extLst>
          </p:cNvPr>
          <p:cNvSpPr/>
          <p:nvPr/>
        </p:nvSpPr>
        <p:spPr>
          <a:xfrm>
            <a:off x="2022410" y="4689636"/>
            <a:ext cx="330200" cy="326794"/>
          </a:xfrm>
          <a:prstGeom prst="smileyFac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miley Face 31">
            <a:extLst>
              <a:ext uri="{FF2B5EF4-FFF2-40B4-BE49-F238E27FC236}">
                <a16:creationId xmlns:a16="http://schemas.microsoft.com/office/drawing/2014/main" id="{EE9049A2-5A48-4412-B676-B82FE390E135}"/>
              </a:ext>
            </a:extLst>
          </p:cNvPr>
          <p:cNvSpPr/>
          <p:nvPr/>
        </p:nvSpPr>
        <p:spPr>
          <a:xfrm>
            <a:off x="3171760" y="5199662"/>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miley Face 32">
            <a:extLst>
              <a:ext uri="{FF2B5EF4-FFF2-40B4-BE49-F238E27FC236}">
                <a16:creationId xmlns:a16="http://schemas.microsoft.com/office/drawing/2014/main" id="{73939A3A-00F1-4DF4-8F23-99ABF40C4CCA}"/>
              </a:ext>
            </a:extLst>
          </p:cNvPr>
          <p:cNvSpPr/>
          <p:nvPr/>
        </p:nvSpPr>
        <p:spPr>
          <a:xfrm>
            <a:off x="3101910" y="4805665"/>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Smiley Face 33">
            <a:extLst>
              <a:ext uri="{FF2B5EF4-FFF2-40B4-BE49-F238E27FC236}">
                <a16:creationId xmlns:a16="http://schemas.microsoft.com/office/drawing/2014/main" id="{C119B2FE-C840-484D-9EA7-98E534FF9877}"/>
              </a:ext>
            </a:extLst>
          </p:cNvPr>
          <p:cNvSpPr/>
          <p:nvPr/>
        </p:nvSpPr>
        <p:spPr>
          <a:xfrm>
            <a:off x="2408775" y="5082067"/>
            <a:ext cx="330200" cy="326794"/>
          </a:xfrm>
          <a:prstGeom prst="smileyFac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miley Face 34">
            <a:extLst>
              <a:ext uri="{FF2B5EF4-FFF2-40B4-BE49-F238E27FC236}">
                <a16:creationId xmlns:a16="http://schemas.microsoft.com/office/drawing/2014/main" id="{73E32599-9F0A-46AA-B5B8-C824D989AE64}"/>
              </a:ext>
            </a:extLst>
          </p:cNvPr>
          <p:cNvSpPr/>
          <p:nvPr/>
        </p:nvSpPr>
        <p:spPr>
          <a:xfrm>
            <a:off x="2875596" y="5731914"/>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miley Face 35">
            <a:extLst>
              <a:ext uri="{FF2B5EF4-FFF2-40B4-BE49-F238E27FC236}">
                <a16:creationId xmlns:a16="http://schemas.microsoft.com/office/drawing/2014/main" id="{246C9AAB-7298-4904-9255-27B5DA4DF682}"/>
              </a:ext>
            </a:extLst>
          </p:cNvPr>
          <p:cNvSpPr/>
          <p:nvPr/>
        </p:nvSpPr>
        <p:spPr>
          <a:xfrm>
            <a:off x="3345496" y="5300383"/>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miley Face 36">
            <a:extLst>
              <a:ext uri="{FF2B5EF4-FFF2-40B4-BE49-F238E27FC236}">
                <a16:creationId xmlns:a16="http://schemas.microsoft.com/office/drawing/2014/main" id="{13B8DE48-23F9-4B9F-9504-8EBCA34936ED}"/>
              </a:ext>
            </a:extLst>
          </p:cNvPr>
          <p:cNvSpPr/>
          <p:nvPr/>
        </p:nvSpPr>
        <p:spPr>
          <a:xfrm>
            <a:off x="3673726" y="5485178"/>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miley Face 37">
            <a:extLst>
              <a:ext uri="{FF2B5EF4-FFF2-40B4-BE49-F238E27FC236}">
                <a16:creationId xmlns:a16="http://schemas.microsoft.com/office/drawing/2014/main" id="{BF8FA09F-0AAF-4A11-8E75-5AF2388B655C}"/>
              </a:ext>
            </a:extLst>
          </p:cNvPr>
          <p:cNvSpPr/>
          <p:nvPr/>
        </p:nvSpPr>
        <p:spPr>
          <a:xfrm>
            <a:off x="3298506" y="5771636"/>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Smiley Face 38">
            <a:extLst>
              <a:ext uri="{FF2B5EF4-FFF2-40B4-BE49-F238E27FC236}">
                <a16:creationId xmlns:a16="http://schemas.microsoft.com/office/drawing/2014/main" id="{3DBD770F-84B0-4616-9C3F-6EE24759AF44}"/>
              </a:ext>
            </a:extLst>
          </p:cNvPr>
          <p:cNvSpPr/>
          <p:nvPr/>
        </p:nvSpPr>
        <p:spPr>
          <a:xfrm>
            <a:off x="3476814" y="5632553"/>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miley Face 39">
            <a:extLst>
              <a:ext uri="{FF2B5EF4-FFF2-40B4-BE49-F238E27FC236}">
                <a16:creationId xmlns:a16="http://schemas.microsoft.com/office/drawing/2014/main" id="{13EBF0DE-5DA5-4BAB-83B1-2621E9D38D28}"/>
              </a:ext>
            </a:extLst>
          </p:cNvPr>
          <p:cNvSpPr/>
          <p:nvPr/>
        </p:nvSpPr>
        <p:spPr>
          <a:xfrm>
            <a:off x="3027963" y="5302470"/>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Smiley Face 40">
            <a:extLst>
              <a:ext uri="{FF2B5EF4-FFF2-40B4-BE49-F238E27FC236}">
                <a16:creationId xmlns:a16="http://schemas.microsoft.com/office/drawing/2014/main" id="{8122E3DB-466D-4B27-89CE-C9C005C74E7D}"/>
              </a:ext>
            </a:extLst>
          </p:cNvPr>
          <p:cNvSpPr/>
          <p:nvPr/>
        </p:nvSpPr>
        <p:spPr>
          <a:xfrm>
            <a:off x="3852034" y="5285423"/>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Smiley Face 41">
            <a:extLst>
              <a:ext uri="{FF2B5EF4-FFF2-40B4-BE49-F238E27FC236}">
                <a16:creationId xmlns:a16="http://schemas.microsoft.com/office/drawing/2014/main" id="{683D0428-3F37-461E-90F8-C26BCA0A0862}"/>
              </a:ext>
            </a:extLst>
          </p:cNvPr>
          <p:cNvSpPr/>
          <p:nvPr/>
        </p:nvSpPr>
        <p:spPr>
          <a:xfrm>
            <a:off x="3563936" y="4909287"/>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Smiley Face 42">
            <a:extLst>
              <a:ext uri="{FF2B5EF4-FFF2-40B4-BE49-F238E27FC236}">
                <a16:creationId xmlns:a16="http://schemas.microsoft.com/office/drawing/2014/main" id="{48ACC8D2-8E58-4B5C-9D24-A9D641B7EBFB}"/>
              </a:ext>
            </a:extLst>
          </p:cNvPr>
          <p:cNvSpPr/>
          <p:nvPr/>
        </p:nvSpPr>
        <p:spPr>
          <a:xfrm>
            <a:off x="3817682" y="4802395"/>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miley Face 43">
            <a:extLst>
              <a:ext uri="{FF2B5EF4-FFF2-40B4-BE49-F238E27FC236}">
                <a16:creationId xmlns:a16="http://schemas.microsoft.com/office/drawing/2014/main" id="{F360DFDA-3603-46A1-BB3A-7F84028E7F3C}"/>
              </a:ext>
            </a:extLst>
          </p:cNvPr>
          <p:cNvSpPr/>
          <p:nvPr/>
        </p:nvSpPr>
        <p:spPr>
          <a:xfrm>
            <a:off x="3869498" y="5149024"/>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miley Face 44">
            <a:extLst>
              <a:ext uri="{FF2B5EF4-FFF2-40B4-BE49-F238E27FC236}">
                <a16:creationId xmlns:a16="http://schemas.microsoft.com/office/drawing/2014/main" id="{9C9928EE-F565-4B58-9236-0CFC36ED189C}"/>
              </a:ext>
            </a:extLst>
          </p:cNvPr>
          <p:cNvSpPr/>
          <p:nvPr/>
        </p:nvSpPr>
        <p:spPr>
          <a:xfrm>
            <a:off x="1388807" y="4614544"/>
            <a:ext cx="330200" cy="326794"/>
          </a:xfrm>
          <a:prstGeom prst="smileyFac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miley Face 45">
            <a:extLst>
              <a:ext uri="{FF2B5EF4-FFF2-40B4-BE49-F238E27FC236}">
                <a16:creationId xmlns:a16="http://schemas.microsoft.com/office/drawing/2014/main" id="{FB78C01C-B374-4DDE-A7CC-E212D4BB380E}"/>
              </a:ext>
            </a:extLst>
          </p:cNvPr>
          <p:cNvSpPr/>
          <p:nvPr/>
        </p:nvSpPr>
        <p:spPr>
          <a:xfrm>
            <a:off x="1604834" y="4420556"/>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Smiley Face 46">
            <a:extLst>
              <a:ext uri="{FF2B5EF4-FFF2-40B4-BE49-F238E27FC236}">
                <a16:creationId xmlns:a16="http://schemas.microsoft.com/office/drawing/2014/main" id="{87D7714F-D774-4299-8989-D72DE6EAA1DA}"/>
              </a:ext>
            </a:extLst>
          </p:cNvPr>
          <p:cNvSpPr/>
          <p:nvPr/>
        </p:nvSpPr>
        <p:spPr>
          <a:xfrm>
            <a:off x="1910650" y="4458476"/>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Smiley Face 47">
            <a:extLst>
              <a:ext uri="{FF2B5EF4-FFF2-40B4-BE49-F238E27FC236}">
                <a16:creationId xmlns:a16="http://schemas.microsoft.com/office/drawing/2014/main" id="{6A42E7B9-8BDF-4761-B3F9-86A9E96B78F7}"/>
              </a:ext>
            </a:extLst>
          </p:cNvPr>
          <p:cNvSpPr/>
          <p:nvPr/>
        </p:nvSpPr>
        <p:spPr>
          <a:xfrm>
            <a:off x="2550222" y="4547226"/>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Smiley Face 48">
            <a:extLst>
              <a:ext uri="{FF2B5EF4-FFF2-40B4-BE49-F238E27FC236}">
                <a16:creationId xmlns:a16="http://schemas.microsoft.com/office/drawing/2014/main" id="{A9BC601A-50BE-482B-9D7C-ED417C3CA34C}"/>
              </a:ext>
            </a:extLst>
          </p:cNvPr>
          <p:cNvSpPr/>
          <p:nvPr/>
        </p:nvSpPr>
        <p:spPr>
          <a:xfrm>
            <a:off x="2874834" y="4630238"/>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Smiley Face 49">
            <a:extLst>
              <a:ext uri="{FF2B5EF4-FFF2-40B4-BE49-F238E27FC236}">
                <a16:creationId xmlns:a16="http://schemas.microsoft.com/office/drawing/2014/main" id="{2213D5EE-D3D3-4BCC-BAA4-B64A4377D38A}"/>
              </a:ext>
            </a:extLst>
          </p:cNvPr>
          <p:cNvSpPr/>
          <p:nvPr/>
        </p:nvSpPr>
        <p:spPr>
          <a:xfrm>
            <a:off x="3267010" y="4514767"/>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Smiley Face 50">
            <a:extLst>
              <a:ext uri="{FF2B5EF4-FFF2-40B4-BE49-F238E27FC236}">
                <a16:creationId xmlns:a16="http://schemas.microsoft.com/office/drawing/2014/main" id="{B8132399-21FF-4A7B-A980-5238C21A9121}"/>
              </a:ext>
            </a:extLst>
          </p:cNvPr>
          <p:cNvSpPr/>
          <p:nvPr/>
        </p:nvSpPr>
        <p:spPr>
          <a:xfrm>
            <a:off x="2789490" y="4419382"/>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Smiley Face 51">
            <a:extLst>
              <a:ext uri="{FF2B5EF4-FFF2-40B4-BE49-F238E27FC236}">
                <a16:creationId xmlns:a16="http://schemas.microsoft.com/office/drawing/2014/main" id="{AD4FE00A-688E-49B0-9A1A-DDCF579B7AAB}"/>
              </a:ext>
            </a:extLst>
          </p:cNvPr>
          <p:cNvSpPr/>
          <p:nvPr/>
        </p:nvSpPr>
        <p:spPr>
          <a:xfrm>
            <a:off x="3114102" y="4502394"/>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Smiley Face 52">
            <a:extLst>
              <a:ext uri="{FF2B5EF4-FFF2-40B4-BE49-F238E27FC236}">
                <a16:creationId xmlns:a16="http://schemas.microsoft.com/office/drawing/2014/main" id="{5A8F4290-E5F7-4459-9196-72F5638AC28E}"/>
              </a:ext>
            </a:extLst>
          </p:cNvPr>
          <p:cNvSpPr/>
          <p:nvPr/>
        </p:nvSpPr>
        <p:spPr>
          <a:xfrm>
            <a:off x="3506278" y="4386923"/>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miley Face 54">
            <a:extLst>
              <a:ext uri="{FF2B5EF4-FFF2-40B4-BE49-F238E27FC236}">
                <a16:creationId xmlns:a16="http://schemas.microsoft.com/office/drawing/2014/main" id="{41B758A0-2830-4531-9283-F590C25C94DD}"/>
              </a:ext>
            </a:extLst>
          </p:cNvPr>
          <p:cNvSpPr/>
          <p:nvPr/>
        </p:nvSpPr>
        <p:spPr>
          <a:xfrm>
            <a:off x="3724210" y="4474635"/>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Smiley Face 55">
            <a:extLst>
              <a:ext uri="{FF2B5EF4-FFF2-40B4-BE49-F238E27FC236}">
                <a16:creationId xmlns:a16="http://schemas.microsoft.com/office/drawing/2014/main" id="{D899662A-667E-42CE-B9BB-D123E812F56D}"/>
              </a:ext>
            </a:extLst>
          </p:cNvPr>
          <p:cNvSpPr/>
          <p:nvPr/>
        </p:nvSpPr>
        <p:spPr>
          <a:xfrm>
            <a:off x="3677220" y="4945888"/>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Smiley Face 56">
            <a:extLst>
              <a:ext uri="{FF2B5EF4-FFF2-40B4-BE49-F238E27FC236}">
                <a16:creationId xmlns:a16="http://schemas.microsoft.com/office/drawing/2014/main" id="{131D13D8-9217-44BB-9795-0EA585E8415A}"/>
              </a:ext>
            </a:extLst>
          </p:cNvPr>
          <p:cNvSpPr/>
          <p:nvPr/>
        </p:nvSpPr>
        <p:spPr>
          <a:xfrm>
            <a:off x="3855528" y="4806805"/>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Smiley Face 57">
            <a:extLst>
              <a:ext uri="{FF2B5EF4-FFF2-40B4-BE49-F238E27FC236}">
                <a16:creationId xmlns:a16="http://schemas.microsoft.com/office/drawing/2014/main" id="{E34E7D5E-49AC-4041-ABA4-310039C2ABB0}"/>
              </a:ext>
            </a:extLst>
          </p:cNvPr>
          <p:cNvSpPr/>
          <p:nvPr/>
        </p:nvSpPr>
        <p:spPr>
          <a:xfrm>
            <a:off x="3653598" y="4665791"/>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Smiley Face 58">
            <a:extLst>
              <a:ext uri="{FF2B5EF4-FFF2-40B4-BE49-F238E27FC236}">
                <a16:creationId xmlns:a16="http://schemas.microsoft.com/office/drawing/2014/main" id="{A4F8AB15-97B2-4E3C-AFFA-E557C619142A}"/>
              </a:ext>
            </a:extLst>
          </p:cNvPr>
          <p:cNvSpPr/>
          <p:nvPr/>
        </p:nvSpPr>
        <p:spPr>
          <a:xfrm>
            <a:off x="3982782" y="4617310"/>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Smiley Face 59">
            <a:extLst>
              <a:ext uri="{FF2B5EF4-FFF2-40B4-BE49-F238E27FC236}">
                <a16:creationId xmlns:a16="http://schemas.microsoft.com/office/drawing/2014/main" id="{52548D71-B70D-41B0-8C92-B7BB5DCF2489}"/>
              </a:ext>
            </a:extLst>
          </p:cNvPr>
          <p:cNvSpPr/>
          <p:nvPr/>
        </p:nvSpPr>
        <p:spPr>
          <a:xfrm>
            <a:off x="4153375" y="4990240"/>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Smiley Face 61">
            <a:extLst>
              <a:ext uri="{FF2B5EF4-FFF2-40B4-BE49-F238E27FC236}">
                <a16:creationId xmlns:a16="http://schemas.microsoft.com/office/drawing/2014/main" id="{AC9FB9CA-C30F-442D-B266-5558DC3DF7C3}"/>
              </a:ext>
            </a:extLst>
          </p:cNvPr>
          <p:cNvSpPr/>
          <p:nvPr/>
        </p:nvSpPr>
        <p:spPr>
          <a:xfrm>
            <a:off x="4150676" y="5229539"/>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Smiley Face 62">
            <a:extLst>
              <a:ext uri="{FF2B5EF4-FFF2-40B4-BE49-F238E27FC236}">
                <a16:creationId xmlns:a16="http://schemas.microsoft.com/office/drawing/2014/main" id="{DBEB8B0C-8A45-422F-BD73-8ED6E28F30C7}"/>
              </a:ext>
            </a:extLst>
          </p:cNvPr>
          <p:cNvSpPr/>
          <p:nvPr/>
        </p:nvSpPr>
        <p:spPr>
          <a:xfrm>
            <a:off x="3953318" y="4957032"/>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Smiley Face 63">
            <a:extLst>
              <a:ext uri="{FF2B5EF4-FFF2-40B4-BE49-F238E27FC236}">
                <a16:creationId xmlns:a16="http://schemas.microsoft.com/office/drawing/2014/main" id="{073CC186-9056-4B0A-93A8-04F0570E264C}"/>
              </a:ext>
            </a:extLst>
          </p:cNvPr>
          <p:cNvSpPr/>
          <p:nvPr/>
        </p:nvSpPr>
        <p:spPr>
          <a:xfrm>
            <a:off x="4125387" y="5501329"/>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Smiley Face 64">
            <a:extLst>
              <a:ext uri="{FF2B5EF4-FFF2-40B4-BE49-F238E27FC236}">
                <a16:creationId xmlns:a16="http://schemas.microsoft.com/office/drawing/2014/main" id="{06E09CEC-3ED2-4F76-A0A7-E62BC09B5EAA}"/>
              </a:ext>
            </a:extLst>
          </p:cNvPr>
          <p:cNvSpPr/>
          <p:nvPr/>
        </p:nvSpPr>
        <p:spPr>
          <a:xfrm>
            <a:off x="3773232" y="5166830"/>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Smiley Face 65">
            <a:extLst>
              <a:ext uri="{FF2B5EF4-FFF2-40B4-BE49-F238E27FC236}">
                <a16:creationId xmlns:a16="http://schemas.microsoft.com/office/drawing/2014/main" id="{EF914AE5-BDCA-4DA8-8050-064C7AAC3249}"/>
              </a:ext>
            </a:extLst>
          </p:cNvPr>
          <p:cNvSpPr/>
          <p:nvPr/>
        </p:nvSpPr>
        <p:spPr>
          <a:xfrm>
            <a:off x="3450906" y="5924036"/>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Smiley Face 66">
            <a:extLst>
              <a:ext uri="{FF2B5EF4-FFF2-40B4-BE49-F238E27FC236}">
                <a16:creationId xmlns:a16="http://schemas.microsoft.com/office/drawing/2014/main" id="{57BFBCFE-123E-4F5F-98AD-7EC3E2FC842A}"/>
              </a:ext>
            </a:extLst>
          </p:cNvPr>
          <p:cNvSpPr/>
          <p:nvPr/>
        </p:nvSpPr>
        <p:spPr>
          <a:xfrm>
            <a:off x="3702223" y="5777729"/>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Smiley Face 67">
            <a:extLst>
              <a:ext uri="{FF2B5EF4-FFF2-40B4-BE49-F238E27FC236}">
                <a16:creationId xmlns:a16="http://schemas.microsoft.com/office/drawing/2014/main" id="{CAB5EA09-5204-446A-BC3F-DE0F2B6CA7E6}"/>
              </a:ext>
            </a:extLst>
          </p:cNvPr>
          <p:cNvSpPr/>
          <p:nvPr/>
        </p:nvSpPr>
        <p:spPr>
          <a:xfrm>
            <a:off x="3707192" y="5226493"/>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Smiley Face 68">
            <a:extLst>
              <a:ext uri="{FF2B5EF4-FFF2-40B4-BE49-F238E27FC236}">
                <a16:creationId xmlns:a16="http://schemas.microsoft.com/office/drawing/2014/main" id="{90093189-6E50-4E7C-8937-8AF3A0784751}"/>
              </a:ext>
            </a:extLst>
          </p:cNvPr>
          <p:cNvSpPr/>
          <p:nvPr/>
        </p:nvSpPr>
        <p:spPr>
          <a:xfrm>
            <a:off x="3915374" y="5601107"/>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8525D4D1-BD6D-4E0F-A0F3-DC22C43CB185}"/>
              </a:ext>
            </a:extLst>
          </p:cNvPr>
          <p:cNvSpPr/>
          <p:nvPr/>
        </p:nvSpPr>
        <p:spPr>
          <a:xfrm rot="21078268">
            <a:off x="1981887" y="4808448"/>
            <a:ext cx="2020539" cy="250934"/>
          </a:xfrm>
          <a:prstGeom prst="rightArrow">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0" name="Arrow: Right 69">
            <a:extLst>
              <a:ext uri="{FF2B5EF4-FFF2-40B4-BE49-F238E27FC236}">
                <a16:creationId xmlns:a16="http://schemas.microsoft.com/office/drawing/2014/main" id="{88EA3B0E-22C2-4FA4-87AB-EBF2475AB4D2}"/>
              </a:ext>
            </a:extLst>
          </p:cNvPr>
          <p:cNvSpPr/>
          <p:nvPr/>
        </p:nvSpPr>
        <p:spPr>
          <a:xfrm rot="575024">
            <a:off x="2569715" y="5465654"/>
            <a:ext cx="1219430" cy="250934"/>
          </a:xfrm>
          <a:prstGeom prst="rightArrow">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D1B5259E-FF9E-460A-AA73-B588ED6852F9}"/>
              </a:ext>
            </a:extLst>
          </p:cNvPr>
          <p:cNvSpPr/>
          <p:nvPr/>
        </p:nvSpPr>
        <p:spPr>
          <a:xfrm>
            <a:off x="2777044" y="5436131"/>
            <a:ext cx="723392" cy="265964"/>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Talk</a:t>
            </a:r>
          </a:p>
        </p:txBody>
      </p:sp>
      <p:sp>
        <p:nvSpPr>
          <p:cNvPr id="72" name="Rectangle 71">
            <a:extLst>
              <a:ext uri="{FF2B5EF4-FFF2-40B4-BE49-F238E27FC236}">
                <a16:creationId xmlns:a16="http://schemas.microsoft.com/office/drawing/2014/main" id="{0F4C9A81-0B98-43F5-9313-50FD2A67BDCE}"/>
              </a:ext>
            </a:extLst>
          </p:cNvPr>
          <p:cNvSpPr/>
          <p:nvPr/>
        </p:nvSpPr>
        <p:spPr>
          <a:xfrm>
            <a:off x="642825" y="5683669"/>
            <a:ext cx="723392" cy="265964"/>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Learn</a:t>
            </a:r>
          </a:p>
        </p:txBody>
      </p:sp>
    </p:spTree>
    <p:extLst>
      <p:ext uri="{BB962C8B-B14F-4D97-AF65-F5344CB8AC3E}">
        <p14:creationId xmlns:p14="http://schemas.microsoft.com/office/powerpoint/2010/main" val="38521528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98F6174-8A74-4A29-9441-E1D57F557D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7296"/>
            <a:ext cx="12192000" cy="5017008"/>
          </a:xfrm>
          <a:prstGeom prst="rect">
            <a:avLst/>
          </a:prstGeom>
        </p:spPr>
      </p:pic>
      <p:sp>
        <p:nvSpPr>
          <p:cNvPr id="11" name="Rectangle 10">
            <a:extLst>
              <a:ext uri="{FF2B5EF4-FFF2-40B4-BE49-F238E27FC236}">
                <a16:creationId xmlns:a16="http://schemas.microsoft.com/office/drawing/2014/main" id="{9B7CD9B1-0583-4CBB-85EC-1489571947DB}"/>
              </a:ext>
            </a:extLst>
          </p:cNvPr>
          <p:cNvSpPr/>
          <p:nvPr/>
        </p:nvSpPr>
        <p:spPr>
          <a:xfrm>
            <a:off x="40891" y="114376"/>
            <a:ext cx="12109699" cy="668329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B8CD80EE-D1E3-4D7B-B383-66ABA9FED26F}"/>
              </a:ext>
            </a:extLst>
          </p:cNvPr>
          <p:cNvSpPr>
            <a:spLocks noGrp="1"/>
          </p:cNvSpPr>
          <p:nvPr>
            <p:ph type="sldNum" sz="quarter" idx="12"/>
          </p:nvPr>
        </p:nvSpPr>
        <p:spPr/>
        <p:txBody>
          <a:bodyPr/>
          <a:lstStyle/>
          <a:p>
            <a:fld id="{64A73B7B-B545-4723-8D44-5CC401310D8B}" type="slidenum">
              <a:rPr lang="en-US" smtClean="0"/>
              <a:t>42</a:t>
            </a:fld>
            <a:endParaRPr lang="en-US" dirty="0"/>
          </a:p>
        </p:txBody>
      </p:sp>
      <p:sp>
        <p:nvSpPr>
          <p:cNvPr id="5" name="Footer Placeholder 4">
            <a:extLst>
              <a:ext uri="{FF2B5EF4-FFF2-40B4-BE49-F238E27FC236}">
                <a16:creationId xmlns:a16="http://schemas.microsoft.com/office/drawing/2014/main" id="{ACC79C32-1B3A-46CF-B8C4-9FB4B4752858}"/>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12" name="Title 1">
            <a:extLst>
              <a:ext uri="{FF2B5EF4-FFF2-40B4-BE49-F238E27FC236}">
                <a16:creationId xmlns:a16="http://schemas.microsoft.com/office/drawing/2014/main" id="{6E061690-189D-4BEC-9030-138508C61B81}"/>
              </a:ext>
            </a:extLst>
          </p:cNvPr>
          <p:cNvSpPr>
            <a:spLocks noGrp="1"/>
          </p:cNvSpPr>
          <p:nvPr>
            <p:ph type="title"/>
          </p:nvPr>
        </p:nvSpPr>
        <p:spPr>
          <a:xfrm>
            <a:off x="838200" y="753035"/>
            <a:ext cx="10515600" cy="4851699"/>
          </a:xfrm>
        </p:spPr>
        <p:txBody>
          <a:bodyPr>
            <a:normAutofit/>
          </a:bodyPr>
          <a:lstStyle/>
          <a:p>
            <a:pPr algn="ctr"/>
            <a:r>
              <a:rPr lang="en-US" sz="15300" dirty="0"/>
              <a:t>Thank You</a:t>
            </a:r>
            <a:br>
              <a:rPr lang="en-US" sz="15300" dirty="0"/>
            </a:br>
            <a:r>
              <a:rPr lang="en-US" dirty="0"/>
              <a:t> </a:t>
            </a:r>
            <a:br>
              <a:rPr lang="en-US" sz="15300" dirty="0"/>
            </a:br>
            <a:r>
              <a:rPr lang="en-US" sz="4800" dirty="0"/>
              <a:t>for Your Attention!</a:t>
            </a:r>
            <a:br>
              <a:rPr lang="en-US" sz="4800" dirty="0"/>
            </a:br>
            <a:br>
              <a:rPr lang="en-US" sz="4800" dirty="0"/>
            </a:br>
            <a:r>
              <a:rPr lang="en-US" sz="4800" dirty="0"/>
              <a:t>(Find me and talk to me!)</a:t>
            </a:r>
            <a:endParaRPr lang="en-US" dirty="0"/>
          </a:p>
        </p:txBody>
      </p:sp>
    </p:spTree>
    <p:extLst>
      <p:ext uri="{BB962C8B-B14F-4D97-AF65-F5344CB8AC3E}">
        <p14:creationId xmlns:p14="http://schemas.microsoft.com/office/powerpoint/2010/main" val="1965976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ooter Placeholder 4">
            <a:extLst>
              <a:ext uri="{FF2B5EF4-FFF2-40B4-BE49-F238E27FC236}">
                <a16:creationId xmlns:a16="http://schemas.microsoft.com/office/drawing/2014/main" id="{02D5573C-D669-421F-9677-A021C18C59E8}"/>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2" name="Title 1">
            <a:extLst>
              <a:ext uri="{FF2B5EF4-FFF2-40B4-BE49-F238E27FC236}">
                <a16:creationId xmlns:a16="http://schemas.microsoft.com/office/drawing/2014/main" id="{E1BAF48D-FBE5-49BF-9EC8-8B8DA26E1866}"/>
              </a:ext>
            </a:extLst>
          </p:cNvPr>
          <p:cNvSpPr>
            <a:spLocks noGrp="1"/>
          </p:cNvSpPr>
          <p:nvPr>
            <p:ph type="title"/>
          </p:nvPr>
        </p:nvSpPr>
        <p:spPr>
          <a:xfrm>
            <a:off x="702013" y="170841"/>
            <a:ext cx="4401457" cy="1033689"/>
          </a:xfrm>
        </p:spPr>
        <p:txBody>
          <a:bodyPr>
            <a:normAutofit/>
          </a:bodyPr>
          <a:lstStyle/>
          <a:p>
            <a:r>
              <a:rPr lang="en-US" sz="5400" b="1" dirty="0"/>
              <a:t>Three Aspects</a:t>
            </a:r>
          </a:p>
        </p:txBody>
      </p:sp>
      <p:sp>
        <p:nvSpPr>
          <p:cNvPr id="3" name="Content Placeholder 2">
            <a:extLst>
              <a:ext uri="{FF2B5EF4-FFF2-40B4-BE49-F238E27FC236}">
                <a16:creationId xmlns:a16="http://schemas.microsoft.com/office/drawing/2014/main" id="{1F569589-C4DD-431A-8A76-237DCC909429}"/>
              </a:ext>
            </a:extLst>
          </p:cNvPr>
          <p:cNvSpPr>
            <a:spLocks noGrp="1"/>
          </p:cNvSpPr>
          <p:nvPr>
            <p:ph idx="1"/>
          </p:nvPr>
        </p:nvSpPr>
        <p:spPr>
          <a:xfrm>
            <a:off x="521218" y="1277252"/>
            <a:ext cx="6868885" cy="4553107"/>
          </a:xfrm>
        </p:spPr>
        <p:txBody>
          <a:bodyPr>
            <a:normAutofit/>
          </a:bodyPr>
          <a:lstStyle/>
          <a:p>
            <a:pPr marL="514350" indent="-514350">
              <a:buAutoNum type="arabicPeriod"/>
            </a:pPr>
            <a:r>
              <a:rPr lang="en-US" sz="3600" dirty="0"/>
              <a:t>Full Autonomy</a:t>
            </a:r>
            <a:endParaRPr lang="en-US" sz="1600" baseline="0" dirty="0"/>
          </a:p>
          <a:p>
            <a:pPr marL="514350" indent="-514350">
              <a:buAutoNum type="arabicPeriod"/>
            </a:pPr>
            <a:r>
              <a:rPr lang="en-US" sz="3600" baseline="0" dirty="0"/>
              <a:t>Protect Base Layer</a:t>
            </a:r>
          </a:p>
          <a:p>
            <a:pPr marL="514350" indent="-514350">
              <a:buAutoNum type="arabicPeriod"/>
            </a:pPr>
            <a:r>
              <a:rPr lang="en-US" sz="3600" baseline="0" dirty="0"/>
              <a:t>Improve Miner Incentives</a:t>
            </a:r>
          </a:p>
        </p:txBody>
      </p:sp>
      <p:sp>
        <p:nvSpPr>
          <p:cNvPr id="5" name="Slide Number Placeholder 4">
            <a:extLst>
              <a:ext uri="{FF2B5EF4-FFF2-40B4-BE49-F238E27FC236}">
                <a16:creationId xmlns:a16="http://schemas.microsoft.com/office/drawing/2014/main" id="{52F3866C-8D50-4F97-A74A-421D9A876B90}"/>
              </a:ext>
            </a:extLst>
          </p:cNvPr>
          <p:cNvSpPr>
            <a:spLocks noGrp="1"/>
          </p:cNvSpPr>
          <p:nvPr>
            <p:ph type="sldNum" sz="quarter" idx="12"/>
          </p:nvPr>
        </p:nvSpPr>
        <p:spPr/>
        <p:txBody>
          <a:bodyPr/>
          <a:lstStyle/>
          <a:p>
            <a:fld id="{64A73B7B-B545-4723-8D44-5CC401310D8B}" type="slidenum">
              <a:rPr lang="en-US" smtClean="0"/>
              <a:t>5</a:t>
            </a:fld>
            <a:endParaRPr lang="en-US" dirty="0"/>
          </a:p>
        </p:txBody>
      </p:sp>
      <p:sp>
        <p:nvSpPr>
          <p:cNvPr id="6" name="Title 1">
            <a:extLst>
              <a:ext uri="{FF2B5EF4-FFF2-40B4-BE49-F238E27FC236}">
                <a16:creationId xmlns:a16="http://schemas.microsoft.com/office/drawing/2014/main" id="{892B2E89-AFF6-416B-84D0-1038B801605D}"/>
              </a:ext>
            </a:extLst>
          </p:cNvPr>
          <p:cNvSpPr txBox="1">
            <a:spLocks/>
          </p:cNvSpPr>
          <p:nvPr/>
        </p:nvSpPr>
        <p:spPr>
          <a:xfrm>
            <a:off x="7273604" y="321770"/>
            <a:ext cx="3580166" cy="10336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Not Vaporware</a:t>
            </a:r>
          </a:p>
        </p:txBody>
      </p:sp>
      <p:cxnSp>
        <p:nvCxnSpPr>
          <p:cNvPr id="8" name="Straight Connector 7">
            <a:extLst>
              <a:ext uri="{FF2B5EF4-FFF2-40B4-BE49-F238E27FC236}">
                <a16:creationId xmlns:a16="http://schemas.microsoft.com/office/drawing/2014/main" id="{2E7E625C-9E42-43A7-B98F-82772A98BF2A}"/>
              </a:ext>
            </a:extLst>
          </p:cNvPr>
          <p:cNvCxnSpPr>
            <a:cxnSpLocks/>
          </p:cNvCxnSpPr>
          <p:nvPr/>
        </p:nvCxnSpPr>
        <p:spPr>
          <a:xfrm>
            <a:off x="6357838" y="137317"/>
            <a:ext cx="0" cy="311658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AAA7B89-4CB3-49D6-B9F2-08CCE6A5756F}"/>
              </a:ext>
            </a:extLst>
          </p:cNvPr>
          <p:cNvCxnSpPr>
            <a:cxnSpLocks/>
          </p:cNvCxnSpPr>
          <p:nvPr/>
        </p:nvCxnSpPr>
        <p:spPr>
          <a:xfrm>
            <a:off x="343706" y="3253903"/>
            <a:ext cx="6014132"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841C7EE6-59A0-45C4-B0ED-F717F28EC839}"/>
              </a:ext>
            </a:extLst>
          </p:cNvPr>
          <p:cNvPicPr>
            <a:picLocks noChangeAspect="1"/>
          </p:cNvPicPr>
          <p:nvPr/>
        </p:nvPicPr>
        <p:blipFill>
          <a:blip r:embed="rId3"/>
          <a:stretch>
            <a:fillRect/>
          </a:stretch>
        </p:blipFill>
        <p:spPr>
          <a:xfrm>
            <a:off x="7516582" y="4814379"/>
            <a:ext cx="2234973" cy="695325"/>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45D3F351-C966-4DB7-9F24-0E066BF8FF8A}"/>
              </a:ext>
            </a:extLst>
          </p:cNvPr>
          <p:cNvPicPr>
            <a:picLocks noChangeAspect="1"/>
          </p:cNvPicPr>
          <p:nvPr/>
        </p:nvPicPr>
        <p:blipFill>
          <a:blip r:embed="rId4"/>
          <a:stretch>
            <a:fillRect/>
          </a:stretch>
        </p:blipFill>
        <p:spPr>
          <a:xfrm>
            <a:off x="6535350" y="1277252"/>
            <a:ext cx="5555209" cy="3348649"/>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B3A4F2DB-A973-4788-9F6C-FE63F8013935}"/>
              </a:ext>
            </a:extLst>
          </p:cNvPr>
          <p:cNvPicPr>
            <a:picLocks noChangeAspect="1"/>
          </p:cNvPicPr>
          <p:nvPr/>
        </p:nvPicPr>
        <p:blipFill>
          <a:blip r:embed="rId5"/>
          <a:stretch>
            <a:fillRect/>
          </a:stretch>
        </p:blipFill>
        <p:spPr>
          <a:xfrm>
            <a:off x="538881" y="3417818"/>
            <a:ext cx="5555209" cy="3269334"/>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1F247282-4EF3-46E2-9C9C-5CD94CB9C271}"/>
              </a:ext>
            </a:extLst>
          </p:cNvPr>
          <p:cNvPicPr>
            <a:picLocks noChangeAspect="1"/>
          </p:cNvPicPr>
          <p:nvPr/>
        </p:nvPicPr>
        <p:blipFill>
          <a:blip r:embed="rId6"/>
          <a:stretch>
            <a:fillRect/>
          </a:stretch>
        </p:blipFill>
        <p:spPr>
          <a:xfrm>
            <a:off x="6639409" y="5501224"/>
            <a:ext cx="5140295" cy="10006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18797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2EBAF-E610-44B3-B044-3F75572B3B0F}"/>
              </a:ext>
            </a:extLst>
          </p:cNvPr>
          <p:cNvSpPr>
            <a:spLocks noGrp="1"/>
          </p:cNvSpPr>
          <p:nvPr>
            <p:ph type="title"/>
          </p:nvPr>
        </p:nvSpPr>
        <p:spPr>
          <a:xfrm>
            <a:off x="838200" y="200025"/>
            <a:ext cx="10515600" cy="1048204"/>
          </a:xfrm>
        </p:spPr>
        <p:txBody>
          <a:bodyPr>
            <a:normAutofit/>
          </a:bodyPr>
          <a:lstStyle/>
          <a:p>
            <a:r>
              <a:rPr lang="en-US" dirty="0"/>
              <a:t>(#1) Full Autonomy</a:t>
            </a:r>
          </a:p>
        </p:txBody>
      </p:sp>
      <p:sp>
        <p:nvSpPr>
          <p:cNvPr id="5" name="Slide Number Placeholder 4">
            <a:extLst>
              <a:ext uri="{FF2B5EF4-FFF2-40B4-BE49-F238E27FC236}">
                <a16:creationId xmlns:a16="http://schemas.microsoft.com/office/drawing/2014/main" id="{81D7D2AF-0104-437D-8D3C-28B67C41C7F3}"/>
              </a:ext>
            </a:extLst>
          </p:cNvPr>
          <p:cNvSpPr>
            <a:spLocks noGrp="1"/>
          </p:cNvSpPr>
          <p:nvPr>
            <p:ph type="sldNum" sz="quarter" idx="12"/>
          </p:nvPr>
        </p:nvSpPr>
        <p:spPr/>
        <p:txBody>
          <a:bodyPr/>
          <a:lstStyle/>
          <a:p>
            <a:fld id="{64A73B7B-B545-4723-8D44-5CC401310D8B}" type="slidenum">
              <a:rPr lang="en-US" smtClean="0"/>
              <a:t>6</a:t>
            </a:fld>
            <a:endParaRPr lang="en-US" dirty="0"/>
          </a:p>
        </p:txBody>
      </p:sp>
      <p:pic>
        <p:nvPicPr>
          <p:cNvPr id="7" name="Picture 6">
            <a:extLst>
              <a:ext uri="{FF2B5EF4-FFF2-40B4-BE49-F238E27FC236}">
                <a16:creationId xmlns:a16="http://schemas.microsoft.com/office/drawing/2014/main" id="{8D590BBF-B5F3-4CE9-A9B6-0F9B3FAE4E21}"/>
              </a:ext>
            </a:extLst>
          </p:cNvPr>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1210588" y="1387795"/>
            <a:ext cx="3234090" cy="4851135"/>
          </a:xfrm>
          <a:prstGeom prst="rect">
            <a:avLst/>
          </a:prstGeom>
        </p:spPr>
      </p:pic>
      <p:sp>
        <p:nvSpPr>
          <p:cNvPr id="8" name="Rectangle: Rounded Corners 7">
            <a:extLst>
              <a:ext uri="{FF2B5EF4-FFF2-40B4-BE49-F238E27FC236}">
                <a16:creationId xmlns:a16="http://schemas.microsoft.com/office/drawing/2014/main" id="{7962382B-4EFD-44D3-9D5E-B2B3F28C3A40}"/>
              </a:ext>
            </a:extLst>
          </p:cNvPr>
          <p:cNvSpPr/>
          <p:nvPr/>
        </p:nvSpPr>
        <p:spPr>
          <a:xfrm>
            <a:off x="6527715" y="1387796"/>
            <a:ext cx="3323771" cy="4851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0526DAEE-F6EB-43CC-8B7E-EDC2B6AA2647}"/>
              </a:ext>
            </a:extLst>
          </p:cNvPr>
          <p:cNvSpPr/>
          <p:nvPr/>
        </p:nvSpPr>
        <p:spPr>
          <a:xfrm>
            <a:off x="8832370" y="4640107"/>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9790DE2C-72C1-4C91-9656-F9BDA45EFFBD}"/>
              </a:ext>
            </a:extLst>
          </p:cNvPr>
          <p:cNvSpPr/>
          <p:nvPr/>
        </p:nvSpPr>
        <p:spPr>
          <a:xfrm>
            <a:off x="6890572" y="3111633"/>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95DA894-0716-4013-9BF3-023E080851EE}"/>
              </a:ext>
            </a:extLst>
          </p:cNvPr>
          <p:cNvSpPr/>
          <p:nvPr/>
        </p:nvSpPr>
        <p:spPr>
          <a:xfrm>
            <a:off x="7860031" y="3111632"/>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418189F9-A0EF-4A2A-8F0C-FBEE5FA88CEF}"/>
              </a:ext>
            </a:extLst>
          </p:cNvPr>
          <p:cNvSpPr/>
          <p:nvPr/>
        </p:nvSpPr>
        <p:spPr>
          <a:xfrm>
            <a:off x="6890572" y="1751552"/>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257A51E5-6DB8-49C4-B979-1A9AE1DAFD1D}"/>
              </a:ext>
            </a:extLst>
          </p:cNvPr>
          <p:cNvSpPr/>
          <p:nvPr/>
        </p:nvSpPr>
        <p:spPr>
          <a:xfrm>
            <a:off x="7860031" y="1751551"/>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CD87C126-30FF-449A-8FDB-4797239799F1}"/>
              </a:ext>
            </a:extLst>
          </p:cNvPr>
          <p:cNvSpPr/>
          <p:nvPr/>
        </p:nvSpPr>
        <p:spPr>
          <a:xfrm>
            <a:off x="8829490" y="1751551"/>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F1229C7-8491-4163-8FBC-3D2FF41FDAB0}"/>
              </a:ext>
            </a:extLst>
          </p:cNvPr>
          <p:cNvSpPr txBox="1"/>
          <p:nvPr/>
        </p:nvSpPr>
        <p:spPr>
          <a:xfrm>
            <a:off x="6981186" y="3791303"/>
            <a:ext cx="1554151" cy="369332"/>
          </a:xfrm>
          <a:prstGeom prst="rect">
            <a:avLst/>
          </a:prstGeom>
          <a:noFill/>
        </p:spPr>
        <p:txBody>
          <a:bodyPr wrap="square" rtlCol="0">
            <a:spAutoFit/>
          </a:bodyPr>
          <a:lstStyle/>
          <a:p>
            <a:r>
              <a:rPr lang="en-US" dirty="0"/>
              <a:t>Zap</a:t>
            </a:r>
          </a:p>
        </p:txBody>
      </p:sp>
      <p:sp>
        <p:nvSpPr>
          <p:cNvPr id="22" name="TextBox 21">
            <a:extLst>
              <a:ext uri="{FF2B5EF4-FFF2-40B4-BE49-F238E27FC236}">
                <a16:creationId xmlns:a16="http://schemas.microsoft.com/office/drawing/2014/main" id="{A5F15B37-673C-4257-82FE-3AE06E797960}"/>
              </a:ext>
            </a:extLst>
          </p:cNvPr>
          <p:cNvSpPr txBox="1"/>
          <p:nvPr/>
        </p:nvSpPr>
        <p:spPr>
          <a:xfrm>
            <a:off x="7887504" y="3787103"/>
            <a:ext cx="779215" cy="369332"/>
          </a:xfrm>
          <a:prstGeom prst="rect">
            <a:avLst/>
          </a:prstGeom>
          <a:noFill/>
        </p:spPr>
        <p:txBody>
          <a:bodyPr wrap="square" rtlCol="0">
            <a:spAutoFit/>
          </a:bodyPr>
          <a:lstStyle/>
          <a:p>
            <a:r>
              <a:rPr lang="en-US" dirty="0"/>
              <a:t>Strike</a:t>
            </a:r>
          </a:p>
        </p:txBody>
      </p:sp>
      <p:sp>
        <p:nvSpPr>
          <p:cNvPr id="24" name="Rectangle: Rounded Corners 23">
            <a:extLst>
              <a:ext uri="{FF2B5EF4-FFF2-40B4-BE49-F238E27FC236}">
                <a16:creationId xmlns:a16="http://schemas.microsoft.com/office/drawing/2014/main" id="{FB705C2C-DE68-4A22-951C-D6F5D9DABB5F}"/>
              </a:ext>
            </a:extLst>
          </p:cNvPr>
          <p:cNvSpPr/>
          <p:nvPr/>
        </p:nvSpPr>
        <p:spPr>
          <a:xfrm>
            <a:off x="5509593" y="2992731"/>
            <a:ext cx="3234091" cy="1212678"/>
          </a:xfrm>
          <a:prstGeom prst="roundRect">
            <a:avLst/>
          </a:prstGeom>
          <a:noFill/>
          <a:ln w="381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B9E21B73-588A-493E-A319-AC134E6062D1}"/>
              </a:ext>
            </a:extLst>
          </p:cNvPr>
          <p:cNvSpPr txBox="1"/>
          <p:nvPr/>
        </p:nvSpPr>
        <p:spPr>
          <a:xfrm>
            <a:off x="7682774" y="2448551"/>
            <a:ext cx="1082357" cy="369332"/>
          </a:xfrm>
          <a:prstGeom prst="rect">
            <a:avLst/>
          </a:prstGeom>
          <a:noFill/>
        </p:spPr>
        <p:txBody>
          <a:bodyPr wrap="square" rtlCol="0">
            <a:spAutoFit/>
          </a:bodyPr>
          <a:lstStyle/>
          <a:p>
            <a:r>
              <a:rPr lang="en-US" dirty="0"/>
              <a:t>Bit-</a:t>
            </a:r>
            <a:r>
              <a:rPr lang="en-US" dirty="0" err="1"/>
              <a:t>zCash</a:t>
            </a:r>
            <a:endParaRPr lang="en-US" dirty="0"/>
          </a:p>
        </p:txBody>
      </p:sp>
      <p:sp>
        <p:nvSpPr>
          <p:cNvPr id="26" name="TextBox 25">
            <a:extLst>
              <a:ext uri="{FF2B5EF4-FFF2-40B4-BE49-F238E27FC236}">
                <a16:creationId xmlns:a16="http://schemas.microsoft.com/office/drawing/2014/main" id="{929445A7-D922-41F5-A4ED-37CEFB8DDCAF}"/>
              </a:ext>
            </a:extLst>
          </p:cNvPr>
          <p:cNvSpPr txBox="1"/>
          <p:nvPr/>
        </p:nvSpPr>
        <p:spPr>
          <a:xfrm>
            <a:off x="6876058" y="2434809"/>
            <a:ext cx="1003532" cy="615553"/>
          </a:xfrm>
          <a:prstGeom prst="rect">
            <a:avLst/>
          </a:prstGeom>
          <a:noFill/>
        </p:spPr>
        <p:txBody>
          <a:bodyPr wrap="square" rtlCol="0">
            <a:spAutoFit/>
          </a:bodyPr>
          <a:lstStyle/>
          <a:p>
            <a:r>
              <a:rPr lang="en-US" sz="2000" dirty="0" err="1"/>
              <a:t>zCash</a:t>
            </a:r>
            <a:br>
              <a:rPr lang="en-US" sz="2000" dirty="0"/>
            </a:br>
            <a:r>
              <a:rPr lang="en-US" sz="1400" dirty="0"/>
              <a:t>(Altcoin)</a:t>
            </a:r>
            <a:endParaRPr lang="en-US" sz="2000" dirty="0"/>
          </a:p>
        </p:txBody>
      </p:sp>
      <p:sp>
        <p:nvSpPr>
          <p:cNvPr id="27" name="TextBox 26">
            <a:extLst>
              <a:ext uri="{FF2B5EF4-FFF2-40B4-BE49-F238E27FC236}">
                <a16:creationId xmlns:a16="http://schemas.microsoft.com/office/drawing/2014/main" id="{567F8325-76DD-478F-AE1F-7450B5E272FA}"/>
              </a:ext>
            </a:extLst>
          </p:cNvPr>
          <p:cNvSpPr txBox="1"/>
          <p:nvPr/>
        </p:nvSpPr>
        <p:spPr>
          <a:xfrm>
            <a:off x="8686306" y="2460191"/>
            <a:ext cx="1554151" cy="338554"/>
          </a:xfrm>
          <a:prstGeom prst="rect">
            <a:avLst/>
          </a:prstGeom>
          <a:noFill/>
        </p:spPr>
        <p:txBody>
          <a:bodyPr wrap="square" rtlCol="0">
            <a:spAutoFit/>
          </a:bodyPr>
          <a:lstStyle/>
          <a:p>
            <a:r>
              <a:rPr lang="en-US" sz="1600" dirty="0"/>
              <a:t>Bit-Monero</a:t>
            </a:r>
          </a:p>
        </p:txBody>
      </p:sp>
      <p:sp>
        <p:nvSpPr>
          <p:cNvPr id="28" name="Rectangle: Rounded Corners 27">
            <a:extLst>
              <a:ext uri="{FF2B5EF4-FFF2-40B4-BE49-F238E27FC236}">
                <a16:creationId xmlns:a16="http://schemas.microsoft.com/office/drawing/2014/main" id="{8BBF9F42-00AF-4730-BF50-B950C83EE7E2}"/>
              </a:ext>
            </a:extLst>
          </p:cNvPr>
          <p:cNvSpPr/>
          <p:nvPr/>
        </p:nvSpPr>
        <p:spPr>
          <a:xfrm>
            <a:off x="7682775" y="1651320"/>
            <a:ext cx="3460302" cy="1212678"/>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B863F67B-657E-44F8-B4D9-549656C2E1A1}"/>
              </a:ext>
            </a:extLst>
          </p:cNvPr>
          <p:cNvSpPr txBox="1"/>
          <p:nvPr/>
        </p:nvSpPr>
        <p:spPr>
          <a:xfrm>
            <a:off x="478808" y="4767180"/>
            <a:ext cx="3723411" cy="1107996"/>
          </a:xfrm>
          <a:prstGeom prst="rect">
            <a:avLst/>
          </a:prstGeom>
          <a:solidFill>
            <a:srgbClr val="F2F2F2">
              <a:alpha val="69804"/>
            </a:srgbClr>
          </a:solidFill>
          <a:ln>
            <a:solidFill>
              <a:schemeClr val="tx1"/>
            </a:solidFill>
          </a:ln>
        </p:spPr>
        <p:txBody>
          <a:bodyPr wrap="square" rtlCol="0">
            <a:spAutoFit/>
          </a:bodyPr>
          <a:lstStyle/>
          <a:p>
            <a:pPr algn="ctr"/>
            <a:r>
              <a:rPr lang="en-US" sz="6600" dirty="0">
                <a:latin typeface="Sylfaen" panose="010A0502050306030303" pitchFamily="18" charset="0"/>
                <a:ea typeface="Microsoft Himalaya" panose="01010100010101010101" pitchFamily="2" charset="0"/>
                <a:cs typeface="Microsoft Himalaya" panose="01010100010101010101" pitchFamily="2" charset="0"/>
              </a:rPr>
              <a:t>Metaphor</a:t>
            </a:r>
          </a:p>
        </p:txBody>
      </p:sp>
      <p:sp>
        <p:nvSpPr>
          <p:cNvPr id="30" name="TextBox 29">
            <a:extLst>
              <a:ext uri="{FF2B5EF4-FFF2-40B4-BE49-F238E27FC236}">
                <a16:creationId xmlns:a16="http://schemas.microsoft.com/office/drawing/2014/main" id="{A3F9B0C1-06B9-4E3F-80E0-6833F6F40CDD}"/>
              </a:ext>
            </a:extLst>
          </p:cNvPr>
          <p:cNvSpPr txBox="1"/>
          <p:nvPr/>
        </p:nvSpPr>
        <p:spPr>
          <a:xfrm>
            <a:off x="4485979" y="2978460"/>
            <a:ext cx="2142275" cy="1200329"/>
          </a:xfrm>
          <a:prstGeom prst="rect">
            <a:avLst/>
          </a:prstGeom>
          <a:noFill/>
          <a:ln>
            <a:noFill/>
          </a:ln>
        </p:spPr>
        <p:txBody>
          <a:bodyPr wrap="square" rtlCol="0">
            <a:spAutoFit/>
          </a:bodyPr>
          <a:lstStyle/>
          <a:p>
            <a:pPr algn="ctr"/>
            <a:r>
              <a:rPr lang="en-US" sz="3600" b="1" dirty="0">
                <a:ln>
                  <a:solidFill>
                    <a:schemeClr val="tx1"/>
                  </a:solidFill>
                </a:ln>
                <a:solidFill>
                  <a:srgbClr val="FFFF00"/>
                </a:solidFill>
                <a:ea typeface="Microsoft Himalaya" panose="01010100010101010101" pitchFamily="2" charset="0"/>
                <a:cs typeface="Microsoft Himalaya" panose="01010100010101010101" pitchFamily="2" charset="0"/>
              </a:rPr>
              <a:t>Lightning Apps</a:t>
            </a:r>
          </a:p>
        </p:txBody>
      </p:sp>
      <p:sp>
        <p:nvSpPr>
          <p:cNvPr id="31" name="TextBox 30">
            <a:extLst>
              <a:ext uri="{FF2B5EF4-FFF2-40B4-BE49-F238E27FC236}">
                <a16:creationId xmlns:a16="http://schemas.microsoft.com/office/drawing/2014/main" id="{B5E477D6-9A69-48E0-A065-D4D393E39C69}"/>
              </a:ext>
            </a:extLst>
          </p:cNvPr>
          <p:cNvSpPr txBox="1"/>
          <p:nvPr/>
        </p:nvSpPr>
        <p:spPr>
          <a:xfrm>
            <a:off x="9833108" y="1617554"/>
            <a:ext cx="2346711" cy="1200329"/>
          </a:xfrm>
          <a:prstGeom prst="rect">
            <a:avLst/>
          </a:prstGeom>
          <a:noFill/>
          <a:ln>
            <a:noFill/>
          </a:ln>
        </p:spPr>
        <p:txBody>
          <a:bodyPr wrap="square" rtlCol="0">
            <a:spAutoFit/>
          </a:bodyPr>
          <a:lstStyle/>
          <a:p>
            <a:pPr algn="ct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Bip300</a:t>
            </a:r>
            <a:b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b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Sidechains</a:t>
            </a:r>
          </a:p>
        </p:txBody>
      </p:sp>
      <p:sp>
        <p:nvSpPr>
          <p:cNvPr id="51" name="Footer Placeholder 4">
            <a:extLst>
              <a:ext uri="{FF2B5EF4-FFF2-40B4-BE49-F238E27FC236}">
                <a16:creationId xmlns:a16="http://schemas.microsoft.com/office/drawing/2014/main" id="{AD753F42-AE46-4797-A394-DEB9D05D1198}"/>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32" name="TextBox 31">
            <a:extLst>
              <a:ext uri="{FF2B5EF4-FFF2-40B4-BE49-F238E27FC236}">
                <a16:creationId xmlns:a16="http://schemas.microsoft.com/office/drawing/2014/main" id="{811F282B-4B68-45FF-B774-DD0EDE6A0995}"/>
              </a:ext>
            </a:extLst>
          </p:cNvPr>
          <p:cNvSpPr txBox="1"/>
          <p:nvPr/>
        </p:nvSpPr>
        <p:spPr>
          <a:xfrm>
            <a:off x="8646942" y="5327200"/>
            <a:ext cx="1092939" cy="707886"/>
          </a:xfrm>
          <a:prstGeom prst="rect">
            <a:avLst/>
          </a:prstGeom>
          <a:noFill/>
        </p:spPr>
        <p:txBody>
          <a:bodyPr wrap="square" rtlCol="0">
            <a:spAutoFit/>
          </a:bodyPr>
          <a:lstStyle/>
          <a:p>
            <a:pPr algn="ctr"/>
            <a:r>
              <a:rPr lang="en-US" sz="2000" dirty="0"/>
              <a:t>Bitcoin Core</a:t>
            </a:r>
          </a:p>
        </p:txBody>
      </p:sp>
    </p:spTree>
    <p:extLst>
      <p:ext uri="{BB962C8B-B14F-4D97-AF65-F5344CB8AC3E}">
        <p14:creationId xmlns:p14="http://schemas.microsoft.com/office/powerpoint/2010/main" val="3599311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2EBAF-E610-44B3-B044-3F75572B3B0F}"/>
              </a:ext>
            </a:extLst>
          </p:cNvPr>
          <p:cNvSpPr>
            <a:spLocks noGrp="1"/>
          </p:cNvSpPr>
          <p:nvPr>
            <p:ph type="title"/>
          </p:nvPr>
        </p:nvSpPr>
        <p:spPr>
          <a:xfrm>
            <a:off x="838200" y="200025"/>
            <a:ext cx="10515600" cy="1048204"/>
          </a:xfrm>
        </p:spPr>
        <p:txBody>
          <a:bodyPr>
            <a:normAutofit/>
          </a:bodyPr>
          <a:lstStyle/>
          <a:p>
            <a:r>
              <a:rPr lang="en-US" dirty="0"/>
              <a:t>(#1) Full Autonomy</a:t>
            </a:r>
          </a:p>
        </p:txBody>
      </p:sp>
      <p:sp>
        <p:nvSpPr>
          <p:cNvPr id="5" name="Slide Number Placeholder 4">
            <a:extLst>
              <a:ext uri="{FF2B5EF4-FFF2-40B4-BE49-F238E27FC236}">
                <a16:creationId xmlns:a16="http://schemas.microsoft.com/office/drawing/2014/main" id="{81D7D2AF-0104-437D-8D3C-28B67C41C7F3}"/>
              </a:ext>
            </a:extLst>
          </p:cNvPr>
          <p:cNvSpPr>
            <a:spLocks noGrp="1"/>
          </p:cNvSpPr>
          <p:nvPr>
            <p:ph type="sldNum" sz="quarter" idx="12"/>
          </p:nvPr>
        </p:nvSpPr>
        <p:spPr/>
        <p:txBody>
          <a:bodyPr/>
          <a:lstStyle/>
          <a:p>
            <a:fld id="{64A73B7B-B545-4723-8D44-5CC401310D8B}" type="slidenum">
              <a:rPr lang="en-US" smtClean="0"/>
              <a:t>7</a:t>
            </a:fld>
            <a:endParaRPr lang="en-US" dirty="0"/>
          </a:p>
        </p:txBody>
      </p:sp>
      <p:pic>
        <p:nvPicPr>
          <p:cNvPr id="7" name="Picture 6">
            <a:extLst>
              <a:ext uri="{FF2B5EF4-FFF2-40B4-BE49-F238E27FC236}">
                <a16:creationId xmlns:a16="http://schemas.microsoft.com/office/drawing/2014/main" id="{8D590BBF-B5F3-4CE9-A9B6-0F9B3FAE4E21}"/>
              </a:ext>
            </a:extLst>
          </p:cNvPr>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1210588" y="1387795"/>
            <a:ext cx="3234090" cy="4851135"/>
          </a:xfrm>
          <a:prstGeom prst="rect">
            <a:avLst/>
          </a:prstGeom>
        </p:spPr>
      </p:pic>
      <p:sp>
        <p:nvSpPr>
          <p:cNvPr id="8" name="Rectangle: Rounded Corners 7">
            <a:extLst>
              <a:ext uri="{FF2B5EF4-FFF2-40B4-BE49-F238E27FC236}">
                <a16:creationId xmlns:a16="http://schemas.microsoft.com/office/drawing/2014/main" id="{7962382B-4EFD-44D3-9D5E-B2B3F28C3A40}"/>
              </a:ext>
            </a:extLst>
          </p:cNvPr>
          <p:cNvSpPr/>
          <p:nvPr/>
        </p:nvSpPr>
        <p:spPr>
          <a:xfrm>
            <a:off x="6527715" y="1387796"/>
            <a:ext cx="3323771" cy="4851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0526DAEE-F6EB-43CC-8B7E-EDC2B6AA2647}"/>
              </a:ext>
            </a:extLst>
          </p:cNvPr>
          <p:cNvSpPr/>
          <p:nvPr/>
        </p:nvSpPr>
        <p:spPr>
          <a:xfrm>
            <a:off x="8832370" y="4640107"/>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9790DE2C-72C1-4C91-9656-F9BDA45EFFBD}"/>
              </a:ext>
            </a:extLst>
          </p:cNvPr>
          <p:cNvSpPr/>
          <p:nvPr/>
        </p:nvSpPr>
        <p:spPr>
          <a:xfrm>
            <a:off x="6890572" y="3111633"/>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95DA894-0716-4013-9BF3-023E080851EE}"/>
              </a:ext>
            </a:extLst>
          </p:cNvPr>
          <p:cNvSpPr/>
          <p:nvPr/>
        </p:nvSpPr>
        <p:spPr>
          <a:xfrm>
            <a:off x="7860031" y="3111632"/>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418189F9-A0EF-4A2A-8F0C-FBEE5FA88CEF}"/>
              </a:ext>
            </a:extLst>
          </p:cNvPr>
          <p:cNvSpPr/>
          <p:nvPr/>
        </p:nvSpPr>
        <p:spPr>
          <a:xfrm>
            <a:off x="6890572" y="1751552"/>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257A51E5-6DB8-49C4-B979-1A9AE1DAFD1D}"/>
              </a:ext>
            </a:extLst>
          </p:cNvPr>
          <p:cNvSpPr/>
          <p:nvPr/>
        </p:nvSpPr>
        <p:spPr>
          <a:xfrm>
            <a:off x="7860031" y="1751551"/>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CD87C126-30FF-449A-8FDB-4797239799F1}"/>
              </a:ext>
            </a:extLst>
          </p:cNvPr>
          <p:cNvSpPr/>
          <p:nvPr/>
        </p:nvSpPr>
        <p:spPr>
          <a:xfrm>
            <a:off x="8829490" y="1751551"/>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F1229C7-8491-4163-8FBC-3D2FF41FDAB0}"/>
              </a:ext>
            </a:extLst>
          </p:cNvPr>
          <p:cNvSpPr txBox="1"/>
          <p:nvPr/>
        </p:nvSpPr>
        <p:spPr>
          <a:xfrm>
            <a:off x="6981186" y="3791303"/>
            <a:ext cx="1554151" cy="369332"/>
          </a:xfrm>
          <a:prstGeom prst="rect">
            <a:avLst/>
          </a:prstGeom>
          <a:noFill/>
        </p:spPr>
        <p:txBody>
          <a:bodyPr wrap="square" rtlCol="0">
            <a:spAutoFit/>
          </a:bodyPr>
          <a:lstStyle/>
          <a:p>
            <a:r>
              <a:rPr lang="en-US" dirty="0"/>
              <a:t>Zap</a:t>
            </a:r>
          </a:p>
        </p:txBody>
      </p:sp>
      <p:sp>
        <p:nvSpPr>
          <p:cNvPr id="22" name="TextBox 21">
            <a:extLst>
              <a:ext uri="{FF2B5EF4-FFF2-40B4-BE49-F238E27FC236}">
                <a16:creationId xmlns:a16="http://schemas.microsoft.com/office/drawing/2014/main" id="{A5F15B37-673C-4257-82FE-3AE06E797960}"/>
              </a:ext>
            </a:extLst>
          </p:cNvPr>
          <p:cNvSpPr txBox="1"/>
          <p:nvPr/>
        </p:nvSpPr>
        <p:spPr>
          <a:xfrm>
            <a:off x="7887504" y="3787103"/>
            <a:ext cx="779215" cy="369332"/>
          </a:xfrm>
          <a:prstGeom prst="rect">
            <a:avLst/>
          </a:prstGeom>
          <a:noFill/>
        </p:spPr>
        <p:txBody>
          <a:bodyPr wrap="square" rtlCol="0">
            <a:spAutoFit/>
          </a:bodyPr>
          <a:lstStyle/>
          <a:p>
            <a:r>
              <a:rPr lang="en-US" dirty="0"/>
              <a:t>Strike</a:t>
            </a:r>
          </a:p>
        </p:txBody>
      </p:sp>
      <p:sp>
        <p:nvSpPr>
          <p:cNvPr id="24" name="Rectangle: Rounded Corners 23">
            <a:extLst>
              <a:ext uri="{FF2B5EF4-FFF2-40B4-BE49-F238E27FC236}">
                <a16:creationId xmlns:a16="http://schemas.microsoft.com/office/drawing/2014/main" id="{FB705C2C-DE68-4A22-951C-D6F5D9DABB5F}"/>
              </a:ext>
            </a:extLst>
          </p:cNvPr>
          <p:cNvSpPr/>
          <p:nvPr/>
        </p:nvSpPr>
        <p:spPr>
          <a:xfrm>
            <a:off x="5509593" y="2992731"/>
            <a:ext cx="3234091" cy="1212678"/>
          </a:xfrm>
          <a:prstGeom prst="roundRect">
            <a:avLst/>
          </a:prstGeom>
          <a:noFill/>
          <a:ln w="381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B9E21B73-588A-493E-A319-AC134E6062D1}"/>
              </a:ext>
            </a:extLst>
          </p:cNvPr>
          <p:cNvSpPr txBox="1"/>
          <p:nvPr/>
        </p:nvSpPr>
        <p:spPr>
          <a:xfrm>
            <a:off x="7682774" y="2448551"/>
            <a:ext cx="1082357" cy="369332"/>
          </a:xfrm>
          <a:prstGeom prst="rect">
            <a:avLst/>
          </a:prstGeom>
          <a:noFill/>
        </p:spPr>
        <p:txBody>
          <a:bodyPr wrap="square" rtlCol="0">
            <a:spAutoFit/>
          </a:bodyPr>
          <a:lstStyle/>
          <a:p>
            <a:r>
              <a:rPr lang="en-US" dirty="0"/>
              <a:t>Bit-</a:t>
            </a:r>
            <a:r>
              <a:rPr lang="en-US" dirty="0" err="1"/>
              <a:t>zCash</a:t>
            </a:r>
            <a:endParaRPr lang="en-US" dirty="0"/>
          </a:p>
        </p:txBody>
      </p:sp>
      <p:sp>
        <p:nvSpPr>
          <p:cNvPr id="26" name="TextBox 25">
            <a:extLst>
              <a:ext uri="{FF2B5EF4-FFF2-40B4-BE49-F238E27FC236}">
                <a16:creationId xmlns:a16="http://schemas.microsoft.com/office/drawing/2014/main" id="{929445A7-D922-41F5-A4ED-37CEFB8DDCAF}"/>
              </a:ext>
            </a:extLst>
          </p:cNvPr>
          <p:cNvSpPr txBox="1"/>
          <p:nvPr/>
        </p:nvSpPr>
        <p:spPr>
          <a:xfrm>
            <a:off x="6876058" y="2434809"/>
            <a:ext cx="1003532" cy="615553"/>
          </a:xfrm>
          <a:prstGeom prst="rect">
            <a:avLst/>
          </a:prstGeom>
          <a:noFill/>
        </p:spPr>
        <p:txBody>
          <a:bodyPr wrap="square" rtlCol="0">
            <a:spAutoFit/>
          </a:bodyPr>
          <a:lstStyle/>
          <a:p>
            <a:r>
              <a:rPr lang="en-US" sz="2000" dirty="0" err="1"/>
              <a:t>zCash</a:t>
            </a:r>
            <a:br>
              <a:rPr lang="en-US" sz="2000" dirty="0"/>
            </a:br>
            <a:r>
              <a:rPr lang="en-US" sz="1400" dirty="0"/>
              <a:t>(Altcoin)</a:t>
            </a:r>
            <a:endParaRPr lang="en-US" sz="2000" dirty="0"/>
          </a:p>
        </p:txBody>
      </p:sp>
      <p:sp>
        <p:nvSpPr>
          <p:cNvPr id="27" name="TextBox 26">
            <a:extLst>
              <a:ext uri="{FF2B5EF4-FFF2-40B4-BE49-F238E27FC236}">
                <a16:creationId xmlns:a16="http://schemas.microsoft.com/office/drawing/2014/main" id="{567F8325-76DD-478F-AE1F-7450B5E272FA}"/>
              </a:ext>
            </a:extLst>
          </p:cNvPr>
          <p:cNvSpPr txBox="1"/>
          <p:nvPr/>
        </p:nvSpPr>
        <p:spPr>
          <a:xfrm>
            <a:off x="8686306" y="2460191"/>
            <a:ext cx="1554151" cy="338554"/>
          </a:xfrm>
          <a:prstGeom prst="rect">
            <a:avLst/>
          </a:prstGeom>
          <a:noFill/>
        </p:spPr>
        <p:txBody>
          <a:bodyPr wrap="square" rtlCol="0">
            <a:spAutoFit/>
          </a:bodyPr>
          <a:lstStyle/>
          <a:p>
            <a:r>
              <a:rPr lang="en-US" sz="1600" dirty="0"/>
              <a:t>Bit-Monero</a:t>
            </a:r>
          </a:p>
        </p:txBody>
      </p:sp>
      <p:sp>
        <p:nvSpPr>
          <p:cNvPr id="28" name="Rectangle: Rounded Corners 27">
            <a:extLst>
              <a:ext uri="{FF2B5EF4-FFF2-40B4-BE49-F238E27FC236}">
                <a16:creationId xmlns:a16="http://schemas.microsoft.com/office/drawing/2014/main" id="{8BBF9F42-00AF-4730-BF50-B950C83EE7E2}"/>
              </a:ext>
            </a:extLst>
          </p:cNvPr>
          <p:cNvSpPr/>
          <p:nvPr/>
        </p:nvSpPr>
        <p:spPr>
          <a:xfrm>
            <a:off x="7682775" y="1651320"/>
            <a:ext cx="3460302" cy="1212678"/>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B863F67B-657E-44F8-B4D9-549656C2E1A1}"/>
              </a:ext>
            </a:extLst>
          </p:cNvPr>
          <p:cNvSpPr txBox="1"/>
          <p:nvPr/>
        </p:nvSpPr>
        <p:spPr>
          <a:xfrm>
            <a:off x="478808" y="4767180"/>
            <a:ext cx="3723411" cy="1107996"/>
          </a:xfrm>
          <a:prstGeom prst="rect">
            <a:avLst/>
          </a:prstGeom>
          <a:solidFill>
            <a:srgbClr val="F2F2F2">
              <a:alpha val="69804"/>
            </a:srgbClr>
          </a:solidFill>
          <a:ln>
            <a:solidFill>
              <a:schemeClr val="tx1"/>
            </a:solidFill>
          </a:ln>
        </p:spPr>
        <p:txBody>
          <a:bodyPr wrap="square" rtlCol="0">
            <a:spAutoFit/>
          </a:bodyPr>
          <a:lstStyle/>
          <a:p>
            <a:pPr algn="ctr"/>
            <a:r>
              <a:rPr lang="en-US" sz="6600" dirty="0">
                <a:latin typeface="Sylfaen" panose="010A0502050306030303" pitchFamily="18" charset="0"/>
                <a:ea typeface="Microsoft Himalaya" panose="01010100010101010101" pitchFamily="2" charset="0"/>
                <a:cs typeface="Microsoft Himalaya" panose="01010100010101010101" pitchFamily="2" charset="0"/>
              </a:rPr>
              <a:t>Metaphor</a:t>
            </a:r>
          </a:p>
        </p:txBody>
      </p:sp>
      <p:sp>
        <p:nvSpPr>
          <p:cNvPr id="30" name="TextBox 29">
            <a:extLst>
              <a:ext uri="{FF2B5EF4-FFF2-40B4-BE49-F238E27FC236}">
                <a16:creationId xmlns:a16="http://schemas.microsoft.com/office/drawing/2014/main" id="{A3F9B0C1-06B9-4E3F-80E0-6833F6F40CDD}"/>
              </a:ext>
            </a:extLst>
          </p:cNvPr>
          <p:cNvSpPr txBox="1"/>
          <p:nvPr/>
        </p:nvSpPr>
        <p:spPr>
          <a:xfrm>
            <a:off x="4485979" y="2978460"/>
            <a:ext cx="2142275" cy="1200329"/>
          </a:xfrm>
          <a:prstGeom prst="rect">
            <a:avLst/>
          </a:prstGeom>
          <a:noFill/>
          <a:ln>
            <a:noFill/>
          </a:ln>
        </p:spPr>
        <p:txBody>
          <a:bodyPr wrap="square" rtlCol="0">
            <a:spAutoFit/>
          </a:bodyPr>
          <a:lstStyle/>
          <a:p>
            <a:pPr algn="ctr"/>
            <a:r>
              <a:rPr lang="en-US" sz="3600" b="1" dirty="0">
                <a:ln>
                  <a:solidFill>
                    <a:schemeClr val="tx1"/>
                  </a:solidFill>
                </a:ln>
                <a:solidFill>
                  <a:srgbClr val="FFFF00"/>
                </a:solidFill>
                <a:ea typeface="Microsoft Himalaya" panose="01010100010101010101" pitchFamily="2" charset="0"/>
                <a:cs typeface="Microsoft Himalaya" panose="01010100010101010101" pitchFamily="2" charset="0"/>
              </a:rPr>
              <a:t>Lightning Apps</a:t>
            </a:r>
          </a:p>
        </p:txBody>
      </p:sp>
      <p:sp>
        <p:nvSpPr>
          <p:cNvPr id="31" name="TextBox 30">
            <a:extLst>
              <a:ext uri="{FF2B5EF4-FFF2-40B4-BE49-F238E27FC236}">
                <a16:creationId xmlns:a16="http://schemas.microsoft.com/office/drawing/2014/main" id="{B5E477D6-9A69-48E0-A065-D4D393E39C69}"/>
              </a:ext>
            </a:extLst>
          </p:cNvPr>
          <p:cNvSpPr txBox="1"/>
          <p:nvPr/>
        </p:nvSpPr>
        <p:spPr>
          <a:xfrm>
            <a:off x="9833108" y="1617554"/>
            <a:ext cx="2346711" cy="1200329"/>
          </a:xfrm>
          <a:prstGeom prst="rect">
            <a:avLst/>
          </a:prstGeom>
          <a:noFill/>
          <a:ln>
            <a:noFill/>
          </a:ln>
        </p:spPr>
        <p:txBody>
          <a:bodyPr wrap="square" rtlCol="0">
            <a:spAutoFit/>
          </a:bodyPr>
          <a:lstStyle/>
          <a:p>
            <a:pPr algn="ct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Bip300</a:t>
            </a:r>
            <a:b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b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Sidechains</a:t>
            </a:r>
          </a:p>
        </p:txBody>
      </p:sp>
      <p:pic>
        <p:nvPicPr>
          <p:cNvPr id="32" name="Picture 31">
            <a:extLst>
              <a:ext uri="{FF2B5EF4-FFF2-40B4-BE49-F238E27FC236}">
                <a16:creationId xmlns:a16="http://schemas.microsoft.com/office/drawing/2014/main" id="{4C56C86A-9FF8-42E7-91D4-7E7B3127AC66}"/>
              </a:ext>
            </a:extLst>
          </p:cNvPr>
          <p:cNvPicPr>
            <a:picLocks noChangeAspect="1"/>
          </p:cNvPicPr>
          <p:nvPr/>
        </p:nvPicPr>
        <p:blipFill>
          <a:blip r:embed="rId4">
            <a:duotone>
              <a:prstClr val="black"/>
              <a:schemeClr val="accent2">
                <a:lumMod val="60000"/>
                <a:lumOff val="40000"/>
                <a:tint val="45000"/>
                <a:satMod val="400000"/>
              </a:scheme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971221" y="5177990"/>
            <a:ext cx="526620" cy="531485"/>
          </a:xfrm>
          <a:prstGeom prst="rect">
            <a:avLst/>
          </a:prstGeom>
        </p:spPr>
      </p:pic>
      <p:pic>
        <p:nvPicPr>
          <p:cNvPr id="33" name="Picture 32">
            <a:extLst>
              <a:ext uri="{FF2B5EF4-FFF2-40B4-BE49-F238E27FC236}">
                <a16:creationId xmlns:a16="http://schemas.microsoft.com/office/drawing/2014/main" id="{4A0CBD16-A19D-40D3-92B6-1EF1595BF6F4}"/>
              </a:ext>
            </a:extLst>
          </p:cNvPr>
          <p:cNvPicPr>
            <a:picLocks noChangeAspect="1"/>
          </p:cNvPicPr>
          <p:nvPr/>
        </p:nvPicPr>
        <p:blipFill>
          <a:blip r:embed="rId4">
            <a:duotone>
              <a:prstClr val="black"/>
              <a:schemeClr val="accent2">
                <a:lumMod val="60000"/>
                <a:lumOff val="40000"/>
                <a:tint val="45000"/>
                <a:satMod val="400000"/>
              </a:schemeClr>
            </a:duotone>
            <a:alphaModFix/>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479663" y="4893149"/>
            <a:ext cx="526620" cy="531485"/>
          </a:xfrm>
          <a:prstGeom prst="rect">
            <a:avLst/>
          </a:prstGeom>
        </p:spPr>
      </p:pic>
      <p:pic>
        <p:nvPicPr>
          <p:cNvPr id="34" name="Picture 33">
            <a:extLst>
              <a:ext uri="{FF2B5EF4-FFF2-40B4-BE49-F238E27FC236}">
                <a16:creationId xmlns:a16="http://schemas.microsoft.com/office/drawing/2014/main" id="{2B2966EA-A4EF-4A16-861D-8AD32B1D5B2E}"/>
              </a:ext>
            </a:extLst>
          </p:cNvPr>
          <p:cNvPicPr>
            <a:picLocks noChangeAspect="1"/>
          </p:cNvPicPr>
          <p:nvPr/>
        </p:nvPicPr>
        <p:blipFill>
          <a:blip r:embed="rId4">
            <a:duotone>
              <a:prstClr val="black"/>
              <a:schemeClr val="accent2">
                <a:lumMod val="60000"/>
                <a:lumOff val="40000"/>
                <a:tint val="45000"/>
                <a:satMod val="400000"/>
              </a:schemeClr>
            </a:duotone>
            <a:alphaModFix/>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299634" y="4738987"/>
            <a:ext cx="526620" cy="531485"/>
          </a:xfrm>
          <a:prstGeom prst="rect">
            <a:avLst/>
          </a:prstGeom>
        </p:spPr>
      </p:pic>
      <p:pic>
        <p:nvPicPr>
          <p:cNvPr id="35" name="Picture 34">
            <a:extLst>
              <a:ext uri="{FF2B5EF4-FFF2-40B4-BE49-F238E27FC236}">
                <a16:creationId xmlns:a16="http://schemas.microsoft.com/office/drawing/2014/main" id="{1A077411-4CE5-4E47-B94C-EA4F309AD0F2}"/>
              </a:ext>
            </a:extLst>
          </p:cNvPr>
          <p:cNvPicPr>
            <a:picLocks noChangeAspect="1"/>
          </p:cNvPicPr>
          <p:nvPr/>
        </p:nvPicPr>
        <p:blipFill>
          <a:blip r:embed="rId4">
            <a:duotone>
              <a:prstClr val="black"/>
              <a:schemeClr val="accent2">
                <a:lumMod val="60000"/>
                <a:lumOff val="40000"/>
                <a:tint val="45000"/>
                <a:satMod val="400000"/>
              </a:scheme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553447" y="4403069"/>
            <a:ext cx="526620" cy="531485"/>
          </a:xfrm>
          <a:prstGeom prst="rect">
            <a:avLst/>
          </a:prstGeom>
        </p:spPr>
      </p:pic>
      <p:pic>
        <p:nvPicPr>
          <p:cNvPr id="36" name="Picture 35">
            <a:extLst>
              <a:ext uri="{FF2B5EF4-FFF2-40B4-BE49-F238E27FC236}">
                <a16:creationId xmlns:a16="http://schemas.microsoft.com/office/drawing/2014/main" id="{B1A66668-C80E-4B62-8487-3CD87D582D7F}"/>
              </a:ext>
            </a:extLst>
          </p:cNvPr>
          <p:cNvPicPr>
            <a:picLocks noChangeAspect="1"/>
          </p:cNvPicPr>
          <p:nvPr/>
        </p:nvPicPr>
        <p:blipFill>
          <a:blip r:embed="rId4">
            <a:duotone>
              <a:prstClr val="black"/>
              <a:schemeClr val="accent2">
                <a:lumMod val="60000"/>
                <a:lumOff val="40000"/>
                <a:tint val="45000"/>
                <a:satMod val="400000"/>
              </a:scheme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947471" y="4640786"/>
            <a:ext cx="526620" cy="531485"/>
          </a:xfrm>
          <a:prstGeom prst="rect">
            <a:avLst/>
          </a:prstGeom>
        </p:spPr>
      </p:pic>
      <p:pic>
        <p:nvPicPr>
          <p:cNvPr id="37" name="Picture 36">
            <a:extLst>
              <a:ext uri="{FF2B5EF4-FFF2-40B4-BE49-F238E27FC236}">
                <a16:creationId xmlns:a16="http://schemas.microsoft.com/office/drawing/2014/main" id="{1E8089E1-649A-428C-B56A-D666C84950D5}"/>
              </a:ext>
            </a:extLst>
          </p:cNvPr>
          <p:cNvPicPr>
            <a:picLocks noChangeAspect="1"/>
          </p:cNvPicPr>
          <p:nvPr/>
        </p:nvPicPr>
        <p:blipFill>
          <a:blip r:embed="rId4">
            <a:duotone>
              <a:prstClr val="black"/>
              <a:schemeClr val="accent2">
                <a:lumMod val="60000"/>
                <a:lumOff val="40000"/>
                <a:tint val="45000"/>
                <a:satMod val="400000"/>
              </a:schemeClr>
            </a:duotone>
            <a:alphaModFix/>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028599" y="4505603"/>
            <a:ext cx="526620" cy="531485"/>
          </a:xfrm>
          <a:prstGeom prst="rect">
            <a:avLst/>
          </a:prstGeom>
        </p:spPr>
      </p:pic>
      <p:pic>
        <p:nvPicPr>
          <p:cNvPr id="38" name="Picture 37">
            <a:extLst>
              <a:ext uri="{FF2B5EF4-FFF2-40B4-BE49-F238E27FC236}">
                <a16:creationId xmlns:a16="http://schemas.microsoft.com/office/drawing/2014/main" id="{BF8B08D3-0151-48C5-8FF9-BAA894F2E7AB}"/>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5959271" y="1671577"/>
            <a:ext cx="526620" cy="531485"/>
          </a:xfrm>
          <a:prstGeom prst="rect">
            <a:avLst/>
          </a:prstGeom>
        </p:spPr>
      </p:pic>
      <p:pic>
        <p:nvPicPr>
          <p:cNvPr id="39" name="Picture 38">
            <a:extLst>
              <a:ext uri="{FF2B5EF4-FFF2-40B4-BE49-F238E27FC236}">
                <a16:creationId xmlns:a16="http://schemas.microsoft.com/office/drawing/2014/main" id="{473C2641-5145-4E9D-98A4-D49A976EAC79}"/>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5778669" y="1551838"/>
            <a:ext cx="526620" cy="531485"/>
          </a:xfrm>
          <a:prstGeom prst="rect">
            <a:avLst/>
          </a:prstGeom>
        </p:spPr>
      </p:pic>
      <p:pic>
        <p:nvPicPr>
          <p:cNvPr id="40" name="Picture 39">
            <a:extLst>
              <a:ext uri="{FF2B5EF4-FFF2-40B4-BE49-F238E27FC236}">
                <a16:creationId xmlns:a16="http://schemas.microsoft.com/office/drawing/2014/main" id="{1ACF6215-F2D3-426E-94E3-F6ADB192C30B}"/>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033055" y="1181497"/>
            <a:ext cx="526620" cy="531485"/>
          </a:xfrm>
          <a:prstGeom prst="rect">
            <a:avLst/>
          </a:prstGeom>
        </p:spPr>
      </p:pic>
      <p:pic>
        <p:nvPicPr>
          <p:cNvPr id="41" name="Picture 40">
            <a:extLst>
              <a:ext uri="{FF2B5EF4-FFF2-40B4-BE49-F238E27FC236}">
                <a16:creationId xmlns:a16="http://schemas.microsoft.com/office/drawing/2014/main" id="{989881C6-1A2D-4267-A3CB-AC3D6D00F4FD}"/>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427079" y="1419214"/>
            <a:ext cx="526620" cy="531485"/>
          </a:xfrm>
          <a:prstGeom prst="rect">
            <a:avLst/>
          </a:prstGeom>
        </p:spPr>
      </p:pic>
      <p:pic>
        <p:nvPicPr>
          <p:cNvPr id="42" name="Picture 41">
            <a:extLst>
              <a:ext uri="{FF2B5EF4-FFF2-40B4-BE49-F238E27FC236}">
                <a16:creationId xmlns:a16="http://schemas.microsoft.com/office/drawing/2014/main" id="{5603B55B-854C-42B4-AA93-40A2E74D7042}"/>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508207" y="1284031"/>
            <a:ext cx="526620" cy="531485"/>
          </a:xfrm>
          <a:prstGeom prst="rect">
            <a:avLst/>
          </a:prstGeom>
        </p:spPr>
      </p:pic>
      <p:pic>
        <p:nvPicPr>
          <p:cNvPr id="43" name="Picture 42">
            <a:extLst>
              <a:ext uri="{FF2B5EF4-FFF2-40B4-BE49-F238E27FC236}">
                <a16:creationId xmlns:a16="http://schemas.microsoft.com/office/drawing/2014/main" id="{B6BA2A63-C880-4F78-A107-30395DEDADDA}"/>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226066" y="1775741"/>
            <a:ext cx="514983" cy="519740"/>
          </a:xfrm>
          <a:prstGeom prst="rect">
            <a:avLst/>
          </a:prstGeom>
        </p:spPr>
      </p:pic>
      <p:pic>
        <p:nvPicPr>
          <p:cNvPr id="44" name="Picture 43">
            <a:extLst>
              <a:ext uri="{FF2B5EF4-FFF2-40B4-BE49-F238E27FC236}">
                <a16:creationId xmlns:a16="http://schemas.microsoft.com/office/drawing/2014/main" id="{C0CCD40D-8408-42A2-AA76-D1B90362B653}"/>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524866" y="1772636"/>
            <a:ext cx="526620" cy="531485"/>
          </a:xfrm>
          <a:prstGeom prst="rect">
            <a:avLst/>
          </a:prstGeom>
        </p:spPr>
      </p:pic>
      <p:pic>
        <p:nvPicPr>
          <p:cNvPr id="45" name="Picture 44">
            <a:extLst>
              <a:ext uri="{FF2B5EF4-FFF2-40B4-BE49-F238E27FC236}">
                <a16:creationId xmlns:a16="http://schemas.microsoft.com/office/drawing/2014/main" id="{6F5309E0-C590-464A-84E6-3B61E8FD8DED}"/>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5988243" y="1983058"/>
            <a:ext cx="526620" cy="531485"/>
          </a:xfrm>
          <a:prstGeom prst="rect">
            <a:avLst/>
          </a:prstGeom>
        </p:spPr>
      </p:pic>
      <p:pic>
        <p:nvPicPr>
          <p:cNvPr id="46" name="Picture 45">
            <a:extLst>
              <a:ext uri="{FF2B5EF4-FFF2-40B4-BE49-F238E27FC236}">
                <a16:creationId xmlns:a16="http://schemas.microsoft.com/office/drawing/2014/main" id="{6D997756-2EA1-4EB0-B73D-FBE2EC17163C}"/>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293454" y="1342370"/>
            <a:ext cx="526620" cy="531485"/>
          </a:xfrm>
          <a:prstGeom prst="rect">
            <a:avLst/>
          </a:prstGeom>
        </p:spPr>
      </p:pic>
      <p:pic>
        <p:nvPicPr>
          <p:cNvPr id="47" name="Picture 46">
            <a:extLst>
              <a:ext uri="{FF2B5EF4-FFF2-40B4-BE49-F238E27FC236}">
                <a16:creationId xmlns:a16="http://schemas.microsoft.com/office/drawing/2014/main" id="{18CFD7ED-2E1D-43F0-93E5-357F9291F519}"/>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669138" y="1619949"/>
            <a:ext cx="526620" cy="531485"/>
          </a:xfrm>
          <a:prstGeom prst="rect">
            <a:avLst/>
          </a:prstGeom>
        </p:spPr>
      </p:pic>
      <p:sp>
        <p:nvSpPr>
          <p:cNvPr id="48" name="TextBox 47">
            <a:extLst>
              <a:ext uri="{FF2B5EF4-FFF2-40B4-BE49-F238E27FC236}">
                <a16:creationId xmlns:a16="http://schemas.microsoft.com/office/drawing/2014/main" id="{80B88436-2355-4004-9279-2A33785082A7}"/>
              </a:ext>
            </a:extLst>
          </p:cNvPr>
          <p:cNvSpPr txBox="1"/>
          <p:nvPr/>
        </p:nvSpPr>
        <p:spPr>
          <a:xfrm>
            <a:off x="8646942" y="5327200"/>
            <a:ext cx="1092939" cy="707886"/>
          </a:xfrm>
          <a:prstGeom prst="rect">
            <a:avLst/>
          </a:prstGeom>
          <a:noFill/>
        </p:spPr>
        <p:txBody>
          <a:bodyPr wrap="square" rtlCol="0">
            <a:spAutoFit/>
          </a:bodyPr>
          <a:lstStyle/>
          <a:p>
            <a:pPr algn="ctr"/>
            <a:r>
              <a:rPr lang="en-US" sz="2000" dirty="0"/>
              <a:t>Bitcoin Core</a:t>
            </a:r>
          </a:p>
        </p:txBody>
      </p:sp>
      <p:sp>
        <p:nvSpPr>
          <p:cNvPr id="49" name="Footer Placeholder 4">
            <a:extLst>
              <a:ext uri="{FF2B5EF4-FFF2-40B4-BE49-F238E27FC236}">
                <a16:creationId xmlns:a16="http://schemas.microsoft.com/office/drawing/2014/main" id="{5E080407-55CA-4CFD-AA0D-BB319844DE7A}"/>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3683795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2EBAF-E610-44B3-B044-3F75572B3B0F}"/>
              </a:ext>
            </a:extLst>
          </p:cNvPr>
          <p:cNvSpPr>
            <a:spLocks noGrp="1"/>
          </p:cNvSpPr>
          <p:nvPr>
            <p:ph type="title"/>
          </p:nvPr>
        </p:nvSpPr>
        <p:spPr>
          <a:xfrm>
            <a:off x="838200" y="200025"/>
            <a:ext cx="10515600" cy="1048204"/>
          </a:xfrm>
        </p:spPr>
        <p:txBody>
          <a:bodyPr>
            <a:normAutofit/>
          </a:bodyPr>
          <a:lstStyle/>
          <a:p>
            <a:r>
              <a:rPr lang="en-US" dirty="0"/>
              <a:t>(#1) Full Autonomy</a:t>
            </a:r>
          </a:p>
        </p:txBody>
      </p:sp>
      <p:sp>
        <p:nvSpPr>
          <p:cNvPr id="5" name="Slide Number Placeholder 4">
            <a:extLst>
              <a:ext uri="{FF2B5EF4-FFF2-40B4-BE49-F238E27FC236}">
                <a16:creationId xmlns:a16="http://schemas.microsoft.com/office/drawing/2014/main" id="{81D7D2AF-0104-437D-8D3C-28B67C41C7F3}"/>
              </a:ext>
            </a:extLst>
          </p:cNvPr>
          <p:cNvSpPr>
            <a:spLocks noGrp="1"/>
          </p:cNvSpPr>
          <p:nvPr>
            <p:ph type="sldNum" sz="quarter" idx="12"/>
          </p:nvPr>
        </p:nvSpPr>
        <p:spPr/>
        <p:txBody>
          <a:bodyPr/>
          <a:lstStyle/>
          <a:p>
            <a:fld id="{64A73B7B-B545-4723-8D44-5CC401310D8B}" type="slidenum">
              <a:rPr lang="en-US" smtClean="0"/>
              <a:t>8</a:t>
            </a:fld>
            <a:endParaRPr lang="en-US" dirty="0"/>
          </a:p>
        </p:txBody>
      </p:sp>
      <p:pic>
        <p:nvPicPr>
          <p:cNvPr id="7" name="Picture 6">
            <a:extLst>
              <a:ext uri="{FF2B5EF4-FFF2-40B4-BE49-F238E27FC236}">
                <a16:creationId xmlns:a16="http://schemas.microsoft.com/office/drawing/2014/main" id="{8D590BBF-B5F3-4CE9-A9B6-0F9B3FAE4E21}"/>
              </a:ext>
            </a:extLst>
          </p:cNvPr>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1210588" y="1387795"/>
            <a:ext cx="3234090" cy="4851135"/>
          </a:xfrm>
          <a:prstGeom prst="rect">
            <a:avLst/>
          </a:prstGeom>
        </p:spPr>
      </p:pic>
      <p:sp>
        <p:nvSpPr>
          <p:cNvPr id="8" name="Rectangle: Rounded Corners 7">
            <a:extLst>
              <a:ext uri="{FF2B5EF4-FFF2-40B4-BE49-F238E27FC236}">
                <a16:creationId xmlns:a16="http://schemas.microsoft.com/office/drawing/2014/main" id="{7962382B-4EFD-44D3-9D5E-B2B3F28C3A40}"/>
              </a:ext>
            </a:extLst>
          </p:cNvPr>
          <p:cNvSpPr/>
          <p:nvPr/>
        </p:nvSpPr>
        <p:spPr>
          <a:xfrm>
            <a:off x="6527715" y="1387796"/>
            <a:ext cx="3323771" cy="4851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0526DAEE-F6EB-43CC-8B7E-EDC2B6AA2647}"/>
              </a:ext>
            </a:extLst>
          </p:cNvPr>
          <p:cNvSpPr/>
          <p:nvPr/>
        </p:nvSpPr>
        <p:spPr>
          <a:xfrm>
            <a:off x="8832370" y="4640107"/>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9790DE2C-72C1-4C91-9656-F9BDA45EFFBD}"/>
              </a:ext>
            </a:extLst>
          </p:cNvPr>
          <p:cNvSpPr/>
          <p:nvPr/>
        </p:nvSpPr>
        <p:spPr>
          <a:xfrm>
            <a:off x="6890572" y="3111633"/>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95DA894-0716-4013-9BF3-023E080851EE}"/>
              </a:ext>
            </a:extLst>
          </p:cNvPr>
          <p:cNvSpPr/>
          <p:nvPr/>
        </p:nvSpPr>
        <p:spPr>
          <a:xfrm>
            <a:off x="7860031" y="3111632"/>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418189F9-A0EF-4A2A-8F0C-FBEE5FA88CEF}"/>
              </a:ext>
            </a:extLst>
          </p:cNvPr>
          <p:cNvSpPr/>
          <p:nvPr/>
        </p:nvSpPr>
        <p:spPr>
          <a:xfrm>
            <a:off x="6890572" y="1751552"/>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257A51E5-6DB8-49C4-B979-1A9AE1DAFD1D}"/>
              </a:ext>
            </a:extLst>
          </p:cNvPr>
          <p:cNvSpPr/>
          <p:nvPr/>
        </p:nvSpPr>
        <p:spPr>
          <a:xfrm>
            <a:off x="7860031" y="1751551"/>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CD87C126-30FF-449A-8FDB-4797239799F1}"/>
              </a:ext>
            </a:extLst>
          </p:cNvPr>
          <p:cNvSpPr/>
          <p:nvPr/>
        </p:nvSpPr>
        <p:spPr>
          <a:xfrm>
            <a:off x="8829490" y="1751551"/>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82AEE22-A9C8-4851-B956-89193A71C712}"/>
              </a:ext>
            </a:extLst>
          </p:cNvPr>
          <p:cNvSpPr txBox="1"/>
          <p:nvPr/>
        </p:nvSpPr>
        <p:spPr>
          <a:xfrm>
            <a:off x="8646942" y="5327200"/>
            <a:ext cx="1092939" cy="707886"/>
          </a:xfrm>
          <a:prstGeom prst="rect">
            <a:avLst/>
          </a:prstGeom>
          <a:noFill/>
        </p:spPr>
        <p:txBody>
          <a:bodyPr wrap="square" rtlCol="0">
            <a:spAutoFit/>
          </a:bodyPr>
          <a:lstStyle/>
          <a:p>
            <a:pPr algn="ctr"/>
            <a:r>
              <a:rPr lang="en-US" sz="2000" dirty="0"/>
              <a:t>Bitcoin Core</a:t>
            </a:r>
          </a:p>
        </p:txBody>
      </p:sp>
      <p:sp>
        <p:nvSpPr>
          <p:cNvPr id="21" name="TextBox 20">
            <a:extLst>
              <a:ext uri="{FF2B5EF4-FFF2-40B4-BE49-F238E27FC236}">
                <a16:creationId xmlns:a16="http://schemas.microsoft.com/office/drawing/2014/main" id="{4F1229C7-8491-4163-8FBC-3D2FF41FDAB0}"/>
              </a:ext>
            </a:extLst>
          </p:cNvPr>
          <p:cNvSpPr txBox="1"/>
          <p:nvPr/>
        </p:nvSpPr>
        <p:spPr>
          <a:xfrm>
            <a:off x="6981186" y="3791303"/>
            <a:ext cx="1554151" cy="369332"/>
          </a:xfrm>
          <a:prstGeom prst="rect">
            <a:avLst/>
          </a:prstGeom>
          <a:noFill/>
        </p:spPr>
        <p:txBody>
          <a:bodyPr wrap="square" rtlCol="0">
            <a:spAutoFit/>
          </a:bodyPr>
          <a:lstStyle/>
          <a:p>
            <a:r>
              <a:rPr lang="en-US" dirty="0"/>
              <a:t>Zap</a:t>
            </a:r>
          </a:p>
        </p:txBody>
      </p:sp>
      <p:sp>
        <p:nvSpPr>
          <p:cNvPr id="22" name="TextBox 21">
            <a:extLst>
              <a:ext uri="{FF2B5EF4-FFF2-40B4-BE49-F238E27FC236}">
                <a16:creationId xmlns:a16="http://schemas.microsoft.com/office/drawing/2014/main" id="{A5F15B37-673C-4257-82FE-3AE06E797960}"/>
              </a:ext>
            </a:extLst>
          </p:cNvPr>
          <p:cNvSpPr txBox="1"/>
          <p:nvPr/>
        </p:nvSpPr>
        <p:spPr>
          <a:xfrm>
            <a:off x="7887504" y="3787103"/>
            <a:ext cx="779215" cy="369332"/>
          </a:xfrm>
          <a:prstGeom prst="rect">
            <a:avLst/>
          </a:prstGeom>
          <a:noFill/>
        </p:spPr>
        <p:txBody>
          <a:bodyPr wrap="square" rtlCol="0">
            <a:spAutoFit/>
          </a:bodyPr>
          <a:lstStyle/>
          <a:p>
            <a:r>
              <a:rPr lang="en-US" dirty="0"/>
              <a:t>Strike</a:t>
            </a:r>
          </a:p>
        </p:txBody>
      </p:sp>
      <p:sp>
        <p:nvSpPr>
          <p:cNvPr id="24" name="Rectangle: Rounded Corners 23">
            <a:extLst>
              <a:ext uri="{FF2B5EF4-FFF2-40B4-BE49-F238E27FC236}">
                <a16:creationId xmlns:a16="http://schemas.microsoft.com/office/drawing/2014/main" id="{FB705C2C-DE68-4A22-951C-D6F5D9DABB5F}"/>
              </a:ext>
            </a:extLst>
          </p:cNvPr>
          <p:cNvSpPr/>
          <p:nvPr/>
        </p:nvSpPr>
        <p:spPr>
          <a:xfrm>
            <a:off x="5509593" y="2992731"/>
            <a:ext cx="3234091" cy="1212678"/>
          </a:xfrm>
          <a:prstGeom prst="roundRect">
            <a:avLst/>
          </a:prstGeom>
          <a:noFill/>
          <a:ln w="381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B9E21B73-588A-493E-A319-AC134E6062D1}"/>
              </a:ext>
            </a:extLst>
          </p:cNvPr>
          <p:cNvSpPr txBox="1"/>
          <p:nvPr/>
        </p:nvSpPr>
        <p:spPr>
          <a:xfrm>
            <a:off x="7682774" y="2448551"/>
            <a:ext cx="1082357" cy="369332"/>
          </a:xfrm>
          <a:prstGeom prst="rect">
            <a:avLst/>
          </a:prstGeom>
          <a:noFill/>
        </p:spPr>
        <p:txBody>
          <a:bodyPr wrap="square" rtlCol="0">
            <a:spAutoFit/>
          </a:bodyPr>
          <a:lstStyle/>
          <a:p>
            <a:r>
              <a:rPr lang="en-US" dirty="0"/>
              <a:t>Bit-</a:t>
            </a:r>
            <a:r>
              <a:rPr lang="en-US" dirty="0" err="1"/>
              <a:t>zCash</a:t>
            </a:r>
            <a:endParaRPr lang="en-US" dirty="0"/>
          </a:p>
        </p:txBody>
      </p:sp>
      <p:sp>
        <p:nvSpPr>
          <p:cNvPr id="26" name="TextBox 25">
            <a:extLst>
              <a:ext uri="{FF2B5EF4-FFF2-40B4-BE49-F238E27FC236}">
                <a16:creationId xmlns:a16="http://schemas.microsoft.com/office/drawing/2014/main" id="{929445A7-D922-41F5-A4ED-37CEFB8DDCAF}"/>
              </a:ext>
            </a:extLst>
          </p:cNvPr>
          <p:cNvSpPr txBox="1"/>
          <p:nvPr/>
        </p:nvSpPr>
        <p:spPr>
          <a:xfrm>
            <a:off x="6876058" y="2434809"/>
            <a:ext cx="1003532" cy="615553"/>
          </a:xfrm>
          <a:prstGeom prst="rect">
            <a:avLst/>
          </a:prstGeom>
          <a:noFill/>
        </p:spPr>
        <p:txBody>
          <a:bodyPr wrap="square" rtlCol="0">
            <a:spAutoFit/>
          </a:bodyPr>
          <a:lstStyle/>
          <a:p>
            <a:r>
              <a:rPr lang="en-US" sz="2000" dirty="0" err="1"/>
              <a:t>zCash</a:t>
            </a:r>
            <a:br>
              <a:rPr lang="en-US" sz="2000" dirty="0"/>
            </a:br>
            <a:r>
              <a:rPr lang="en-US" sz="1400" dirty="0"/>
              <a:t>(Altcoin)</a:t>
            </a:r>
            <a:endParaRPr lang="en-US" sz="2000" dirty="0"/>
          </a:p>
        </p:txBody>
      </p:sp>
      <p:sp>
        <p:nvSpPr>
          <p:cNvPr id="27" name="TextBox 26">
            <a:extLst>
              <a:ext uri="{FF2B5EF4-FFF2-40B4-BE49-F238E27FC236}">
                <a16:creationId xmlns:a16="http://schemas.microsoft.com/office/drawing/2014/main" id="{567F8325-76DD-478F-AE1F-7450B5E272FA}"/>
              </a:ext>
            </a:extLst>
          </p:cNvPr>
          <p:cNvSpPr txBox="1"/>
          <p:nvPr/>
        </p:nvSpPr>
        <p:spPr>
          <a:xfrm>
            <a:off x="8686306" y="2460191"/>
            <a:ext cx="1554151" cy="338554"/>
          </a:xfrm>
          <a:prstGeom prst="rect">
            <a:avLst/>
          </a:prstGeom>
          <a:noFill/>
        </p:spPr>
        <p:txBody>
          <a:bodyPr wrap="square" rtlCol="0">
            <a:spAutoFit/>
          </a:bodyPr>
          <a:lstStyle/>
          <a:p>
            <a:r>
              <a:rPr lang="en-US" sz="1600" dirty="0"/>
              <a:t>Bit-Monero</a:t>
            </a:r>
          </a:p>
        </p:txBody>
      </p:sp>
      <p:sp>
        <p:nvSpPr>
          <p:cNvPr id="28" name="Rectangle: Rounded Corners 27">
            <a:extLst>
              <a:ext uri="{FF2B5EF4-FFF2-40B4-BE49-F238E27FC236}">
                <a16:creationId xmlns:a16="http://schemas.microsoft.com/office/drawing/2014/main" id="{8BBF9F42-00AF-4730-BF50-B950C83EE7E2}"/>
              </a:ext>
            </a:extLst>
          </p:cNvPr>
          <p:cNvSpPr/>
          <p:nvPr/>
        </p:nvSpPr>
        <p:spPr>
          <a:xfrm>
            <a:off x="7682775" y="1651320"/>
            <a:ext cx="3460302" cy="1212678"/>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B863F67B-657E-44F8-B4D9-549656C2E1A1}"/>
              </a:ext>
            </a:extLst>
          </p:cNvPr>
          <p:cNvSpPr txBox="1"/>
          <p:nvPr/>
        </p:nvSpPr>
        <p:spPr>
          <a:xfrm>
            <a:off x="478808" y="4767180"/>
            <a:ext cx="3723411" cy="1107996"/>
          </a:xfrm>
          <a:prstGeom prst="rect">
            <a:avLst/>
          </a:prstGeom>
          <a:solidFill>
            <a:srgbClr val="F2F2F2">
              <a:alpha val="69804"/>
            </a:srgbClr>
          </a:solidFill>
          <a:ln>
            <a:solidFill>
              <a:schemeClr val="tx1"/>
            </a:solidFill>
          </a:ln>
        </p:spPr>
        <p:txBody>
          <a:bodyPr wrap="square" rtlCol="0">
            <a:spAutoFit/>
          </a:bodyPr>
          <a:lstStyle/>
          <a:p>
            <a:pPr algn="ctr"/>
            <a:r>
              <a:rPr lang="en-US" sz="6600" dirty="0">
                <a:latin typeface="Sylfaen" panose="010A0502050306030303" pitchFamily="18" charset="0"/>
                <a:ea typeface="Microsoft Himalaya" panose="01010100010101010101" pitchFamily="2" charset="0"/>
                <a:cs typeface="Microsoft Himalaya" panose="01010100010101010101" pitchFamily="2" charset="0"/>
              </a:rPr>
              <a:t>Metaphor</a:t>
            </a:r>
          </a:p>
        </p:txBody>
      </p:sp>
      <p:sp>
        <p:nvSpPr>
          <p:cNvPr id="30" name="TextBox 29">
            <a:extLst>
              <a:ext uri="{FF2B5EF4-FFF2-40B4-BE49-F238E27FC236}">
                <a16:creationId xmlns:a16="http://schemas.microsoft.com/office/drawing/2014/main" id="{A3F9B0C1-06B9-4E3F-80E0-6833F6F40CDD}"/>
              </a:ext>
            </a:extLst>
          </p:cNvPr>
          <p:cNvSpPr txBox="1"/>
          <p:nvPr/>
        </p:nvSpPr>
        <p:spPr>
          <a:xfrm>
            <a:off x="4485979" y="2978460"/>
            <a:ext cx="2142275" cy="1200329"/>
          </a:xfrm>
          <a:prstGeom prst="rect">
            <a:avLst/>
          </a:prstGeom>
          <a:noFill/>
          <a:ln>
            <a:noFill/>
          </a:ln>
        </p:spPr>
        <p:txBody>
          <a:bodyPr wrap="square" rtlCol="0">
            <a:spAutoFit/>
          </a:bodyPr>
          <a:lstStyle/>
          <a:p>
            <a:pPr algn="ctr"/>
            <a:r>
              <a:rPr lang="en-US" sz="3600" b="1" dirty="0">
                <a:ln>
                  <a:solidFill>
                    <a:schemeClr val="tx1"/>
                  </a:solidFill>
                </a:ln>
                <a:solidFill>
                  <a:srgbClr val="FFFF00"/>
                </a:solidFill>
                <a:ea typeface="Microsoft Himalaya" panose="01010100010101010101" pitchFamily="2" charset="0"/>
                <a:cs typeface="Microsoft Himalaya" panose="01010100010101010101" pitchFamily="2" charset="0"/>
              </a:rPr>
              <a:t>Lightning Apps</a:t>
            </a:r>
          </a:p>
        </p:txBody>
      </p:sp>
      <p:sp>
        <p:nvSpPr>
          <p:cNvPr id="31" name="TextBox 30">
            <a:extLst>
              <a:ext uri="{FF2B5EF4-FFF2-40B4-BE49-F238E27FC236}">
                <a16:creationId xmlns:a16="http://schemas.microsoft.com/office/drawing/2014/main" id="{B5E477D6-9A69-48E0-A065-D4D393E39C69}"/>
              </a:ext>
            </a:extLst>
          </p:cNvPr>
          <p:cNvSpPr txBox="1"/>
          <p:nvPr/>
        </p:nvSpPr>
        <p:spPr>
          <a:xfrm>
            <a:off x="9833108" y="1617554"/>
            <a:ext cx="2346711" cy="1200329"/>
          </a:xfrm>
          <a:prstGeom prst="rect">
            <a:avLst/>
          </a:prstGeom>
          <a:noFill/>
          <a:ln>
            <a:noFill/>
          </a:ln>
        </p:spPr>
        <p:txBody>
          <a:bodyPr wrap="square" rtlCol="0">
            <a:spAutoFit/>
          </a:bodyPr>
          <a:lstStyle/>
          <a:p>
            <a:pPr algn="ct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Bip300</a:t>
            </a:r>
            <a:b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b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Sidechains</a:t>
            </a:r>
          </a:p>
        </p:txBody>
      </p:sp>
      <p:sp>
        <p:nvSpPr>
          <p:cNvPr id="51" name="Footer Placeholder 4">
            <a:extLst>
              <a:ext uri="{FF2B5EF4-FFF2-40B4-BE49-F238E27FC236}">
                <a16:creationId xmlns:a16="http://schemas.microsoft.com/office/drawing/2014/main" id="{AD753F42-AE46-4797-A394-DEB9D05D1198}"/>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pic>
        <p:nvPicPr>
          <p:cNvPr id="32" name="Picture 31">
            <a:extLst>
              <a:ext uri="{FF2B5EF4-FFF2-40B4-BE49-F238E27FC236}">
                <a16:creationId xmlns:a16="http://schemas.microsoft.com/office/drawing/2014/main" id="{4C56C86A-9FF8-42E7-91D4-7E7B3127AC66}"/>
              </a:ext>
            </a:extLst>
          </p:cNvPr>
          <p:cNvPicPr>
            <a:picLocks noChangeAspect="1"/>
          </p:cNvPicPr>
          <p:nvPr/>
        </p:nvPicPr>
        <p:blipFill>
          <a:blip r:embed="rId4">
            <a:duotone>
              <a:prstClr val="black"/>
              <a:schemeClr val="accent2">
                <a:lumMod val="60000"/>
                <a:lumOff val="40000"/>
                <a:tint val="45000"/>
                <a:satMod val="400000"/>
              </a:scheme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971221" y="5177990"/>
            <a:ext cx="526620" cy="531485"/>
          </a:xfrm>
          <a:prstGeom prst="rect">
            <a:avLst/>
          </a:prstGeom>
        </p:spPr>
      </p:pic>
      <p:pic>
        <p:nvPicPr>
          <p:cNvPr id="33" name="Picture 32">
            <a:extLst>
              <a:ext uri="{FF2B5EF4-FFF2-40B4-BE49-F238E27FC236}">
                <a16:creationId xmlns:a16="http://schemas.microsoft.com/office/drawing/2014/main" id="{4A0CBD16-A19D-40D3-92B6-1EF1595BF6F4}"/>
              </a:ext>
            </a:extLst>
          </p:cNvPr>
          <p:cNvPicPr>
            <a:picLocks noChangeAspect="1"/>
          </p:cNvPicPr>
          <p:nvPr/>
        </p:nvPicPr>
        <p:blipFill>
          <a:blip r:embed="rId4">
            <a:duotone>
              <a:prstClr val="black"/>
              <a:schemeClr val="accent2">
                <a:lumMod val="60000"/>
                <a:lumOff val="40000"/>
                <a:tint val="45000"/>
                <a:satMod val="400000"/>
              </a:schemeClr>
            </a:duotone>
            <a:alphaModFix amt="30000"/>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479663" y="4893149"/>
            <a:ext cx="526620" cy="531485"/>
          </a:xfrm>
          <a:prstGeom prst="rect">
            <a:avLst/>
          </a:prstGeom>
        </p:spPr>
      </p:pic>
      <p:pic>
        <p:nvPicPr>
          <p:cNvPr id="34" name="Picture 33">
            <a:extLst>
              <a:ext uri="{FF2B5EF4-FFF2-40B4-BE49-F238E27FC236}">
                <a16:creationId xmlns:a16="http://schemas.microsoft.com/office/drawing/2014/main" id="{2B2966EA-A4EF-4A16-861D-8AD32B1D5B2E}"/>
              </a:ext>
            </a:extLst>
          </p:cNvPr>
          <p:cNvPicPr>
            <a:picLocks noChangeAspect="1"/>
          </p:cNvPicPr>
          <p:nvPr/>
        </p:nvPicPr>
        <p:blipFill>
          <a:blip r:embed="rId4">
            <a:duotone>
              <a:prstClr val="black"/>
              <a:schemeClr val="accent2">
                <a:lumMod val="60000"/>
                <a:lumOff val="40000"/>
                <a:tint val="45000"/>
                <a:satMod val="400000"/>
              </a:schemeClr>
            </a:duotone>
            <a:alphaModFix amt="30000"/>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299634" y="4738987"/>
            <a:ext cx="526620" cy="531485"/>
          </a:xfrm>
          <a:prstGeom prst="rect">
            <a:avLst/>
          </a:prstGeom>
        </p:spPr>
      </p:pic>
      <p:pic>
        <p:nvPicPr>
          <p:cNvPr id="35" name="Picture 34">
            <a:extLst>
              <a:ext uri="{FF2B5EF4-FFF2-40B4-BE49-F238E27FC236}">
                <a16:creationId xmlns:a16="http://schemas.microsoft.com/office/drawing/2014/main" id="{1A077411-4CE5-4E47-B94C-EA4F309AD0F2}"/>
              </a:ext>
            </a:extLst>
          </p:cNvPr>
          <p:cNvPicPr>
            <a:picLocks noChangeAspect="1"/>
          </p:cNvPicPr>
          <p:nvPr/>
        </p:nvPicPr>
        <p:blipFill>
          <a:blip r:embed="rId4">
            <a:duotone>
              <a:prstClr val="black"/>
              <a:schemeClr val="accent2">
                <a:lumMod val="60000"/>
                <a:lumOff val="40000"/>
                <a:tint val="45000"/>
                <a:satMod val="400000"/>
              </a:scheme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553447" y="4403069"/>
            <a:ext cx="526620" cy="531485"/>
          </a:xfrm>
          <a:prstGeom prst="rect">
            <a:avLst/>
          </a:prstGeom>
        </p:spPr>
      </p:pic>
      <p:pic>
        <p:nvPicPr>
          <p:cNvPr id="36" name="Picture 35">
            <a:extLst>
              <a:ext uri="{FF2B5EF4-FFF2-40B4-BE49-F238E27FC236}">
                <a16:creationId xmlns:a16="http://schemas.microsoft.com/office/drawing/2014/main" id="{B1A66668-C80E-4B62-8487-3CD87D582D7F}"/>
              </a:ext>
            </a:extLst>
          </p:cNvPr>
          <p:cNvPicPr>
            <a:picLocks noChangeAspect="1"/>
          </p:cNvPicPr>
          <p:nvPr/>
        </p:nvPicPr>
        <p:blipFill>
          <a:blip r:embed="rId4">
            <a:duotone>
              <a:prstClr val="black"/>
              <a:schemeClr val="accent2">
                <a:lumMod val="60000"/>
                <a:lumOff val="40000"/>
                <a:tint val="45000"/>
                <a:satMod val="400000"/>
              </a:scheme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947471" y="4640786"/>
            <a:ext cx="526620" cy="531485"/>
          </a:xfrm>
          <a:prstGeom prst="rect">
            <a:avLst/>
          </a:prstGeom>
        </p:spPr>
      </p:pic>
      <p:pic>
        <p:nvPicPr>
          <p:cNvPr id="37" name="Picture 36">
            <a:extLst>
              <a:ext uri="{FF2B5EF4-FFF2-40B4-BE49-F238E27FC236}">
                <a16:creationId xmlns:a16="http://schemas.microsoft.com/office/drawing/2014/main" id="{1E8089E1-649A-428C-B56A-D666C84950D5}"/>
              </a:ext>
            </a:extLst>
          </p:cNvPr>
          <p:cNvPicPr>
            <a:picLocks noChangeAspect="1"/>
          </p:cNvPicPr>
          <p:nvPr/>
        </p:nvPicPr>
        <p:blipFill>
          <a:blip r:embed="rId4">
            <a:duotone>
              <a:prstClr val="black"/>
              <a:schemeClr val="accent2">
                <a:lumMod val="60000"/>
                <a:lumOff val="40000"/>
                <a:tint val="45000"/>
                <a:satMod val="400000"/>
              </a:schemeClr>
            </a:duotone>
            <a:alphaModFix amt="30000"/>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028599" y="4505603"/>
            <a:ext cx="526620" cy="531485"/>
          </a:xfrm>
          <a:prstGeom prst="rect">
            <a:avLst/>
          </a:prstGeom>
        </p:spPr>
      </p:pic>
      <p:pic>
        <p:nvPicPr>
          <p:cNvPr id="38" name="Picture 37">
            <a:extLst>
              <a:ext uri="{FF2B5EF4-FFF2-40B4-BE49-F238E27FC236}">
                <a16:creationId xmlns:a16="http://schemas.microsoft.com/office/drawing/2014/main" id="{BF8B08D3-0151-48C5-8FF9-BAA894F2E7AB}"/>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5959271" y="1671577"/>
            <a:ext cx="526620" cy="531485"/>
          </a:xfrm>
          <a:prstGeom prst="rect">
            <a:avLst/>
          </a:prstGeom>
        </p:spPr>
      </p:pic>
      <p:pic>
        <p:nvPicPr>
          <p:cNvPr id="39" name="Picture 38">
            <a:extLst>
              <a:ext uri="{FF2B5EF4-FFF2-40B4-BE49-F238E27FC236}">
                <a16:creationId xmlns:a16="http://schemas.microsoft.com/office/drawing/2014/main" id="{473C2641-5145-4E9D-98A4-D49A976EAC79}"/>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5778669" y="1551838"/>
            <a:ext cx="526620" cy="531485"/>
          </a:xfrm>
          <a:prstGeom prst="rect">
            <a:avLst/>
          </a:prstGeom>
        </p:spPr>
      </p:pic>
      <p:pic>
        <p:nvPicPr>
          <p:cNvPr id="40" name="Picture 39">
            <a:extLst>
              <a:ext uri="{FF2B5EF4-FFF2-40B4-BE49-F238E27FC236}">
                <a16:creationId xmlns:a16="http://schemas.microsoft.com/office/drawing/2014/main" id="{1ACF6215-F2D3-426E-94E3-F6ADB192C30B}"/>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033055" y="1181497"/>
            <a:ext cx="526620" cy="531485"/>
          </a:xfrm>
          <a:prstGeom prst="rect">
            <a:avLst/>
          </a:prstGeom>
        </p:spPr>
      </p:pic>
      <p:pic>
        <p:nvPicPr>
          <p:cNvPr id="41" name="Picture 40">
            <a:extLst>
              <a:ext uri="{FF2B5EF4-FFF2-40B4-BE49-F238E27FC236}">
                <a16:creationId xmlns:a16="http://schemas.microsoft.com/office/drawing/2014/main" id="{989881C6-1A2D-4267-A3CB-AC3D6D00F4FD}"/>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427079" y="1419214"/>
            <a:ext cx="526620" cy="531485"/>
          </a:xfrm>
          <a:prstGeom prst="rect">
            <a:avLst/>
          </a:prstGeom>
        </p:spPr>
      </p:pic>
      <p:pic>
        <p:nvPicPr>
          <p:cNvPr id="42" name="Picture 41">
            <a:extLst>
              <a:ext uri="{FF2B5EF4-FFF2-40B4-BE49-F238E27FC236}">
                <a16:creationId xmlns:a16="http://schemas.microsoft.com/office/drawing/2014/main" id="{5603B55B-854C-42B4-AA93-40A2E74D7042}"/>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508207" y="1284031"/>
            <a:ext cx="526620" cy="531485"/>
          </a:xfrm>
          <a:prstGeom prst="rect">
            <a:avLst/>
          </a:prstGeom>
        </p:spPr>
      </p:pic>
      <p:pic>
        <p:nvPicPr>
          <p:cNvPr id="43" name="Picture 42">
            <a:extLst>
              <a:ext uri="{FF2B5EF4-FFF2-40B4-BE49-F238E27FC236}">
                <a16:creationId xmlns:a16="http://schemas.microsoft.com/office/drawing/2014/main" id="{B6BA2A63-C880-4F78-A107-30395DEDADDA}"/>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226066" y="1775741"/>
            <a:ext cx="514983" cy="519740"/>
          </a:xfrm>
          <a:prstGeom prst="rect">
            <a:avLst/>
          </a:prstGeom>
        </p:spPr>
      </p:pic>
      <p:pic>
        <p:nvPicPr>
          <p:cNvPr id="44" name="Picture 43">
            <a:extLst>
              <a:ext uri="{FF2B5EF4-FFF2-40B4-BE49-F238E27FC236}">
                <a16:creationId xmlns:a16="http://schemas.microsoft.com/office/drawing/2014/main" id="{C0CCD40D-8408-42A2-AA76-D1B90362B653}"/>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524866" y="1772636"/>
            <a:ext cx="526620" cy="531485"/>
          </a:xfrm>
          <a:prstGeom prst="rect">
            <a:avLst/>
          </a:prstGeom>
        </p:spPr>
      </p:pic>
      <p:pic>
        <p:nvPicPr>
          <p:cNvPr id="45" name="Picture 44">
            <a:extLst>
              <a:ext uri="{FF2B5EF4-FFF2-40B4-BE49-F238E27FC236}">
                <a16:creationId xmlns:a16="http://schemas.microsoft.com/office/drawing/2014/main" id="{6F5309E0-C590-464A-84E6-3B61E8FD8DED}"/>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5988243" y="1983058"/>
            <a:ext cx="526620" cy="531485"/>
          </a:xfrm>
          <a:prstGeom prst="rect">
            <a:avLst/>
          </a:prstGeom>
        </p:spPr>
      </p:pic>
      <p:pic>
        <p:nvPicPr>
          <p:cNvPr id="46" name="Picture 45">
            <a:extLst>
              <a:ext uri="{FF2B5EF4-FFF2-40B4-BE49-F238E27FC236}">
                <a16:creationId xmlns:a16="http://schemas.microsoft.com/office/drawing/2014/main" id="{6D997756-2EA1-4EB0-B73D-FBE2EC17163C}"/>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293454" y="1342370"/>
            <a:ext cx="526620" cy="531485"/>
          </a:xfrm>
          <a:prstGeom prst="rect">
            <a:avLst/>
          </a:prstGeom>
        </p:spPr>
      </p:pic>
      <p:pic>
        <p:nvPicPr>
          <p:cNvPr id="47" name="Picture 46">
            <a:extLst>
              <a:ext uri="{FF2B5EF4-FFF2-40B4-BE49-F238E27FC236}">
                <a16:creationId xmlns:a16="http://schemas.microsoft.com/office/drawing/2014/main" id="{18CFD7ED-2E1D-43F0-93E5-357F9291F519}"/>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669138" y="1619949"/>
            <a:ext cx="526620" cy="531485"/>
          </a:xfrm>
          <a:prstGeom prst="rect">
            <a:avLst/>
          </a:prstGeom>
        </p:spPr>
      </p:pic>
      <p:pic>
        <p:nvPicPr>
          <p:cNvPr id="48" name="Picture 47">
            <a:extLst>
              <a:ext uri="{FF2B5EF4-FFF2-40B4-BE49-F238E27FC236}">
                <a16:creationId xmlns:a16="http://schemas.microsoft.com/office/drawing/2014/main" id="{B7E57E7E-0E1F-4208-BF6B-189C1386ADFA}"/>
              </a:ext>
            </a:extLst>
          </p:cNvPr>
          <p:cNvPicPr>
            <a:picLocks noChangeAspect="1"/>
          </p:cNvPicPr>
          <p:nvPr/>
        </p:nvPicPr>
        <p:blipFill>
          <a:blip r:embed="rId4">
            <a:duotone>
              <a:prstClr val="black"/>
              <a:schemeClr val="accent2">
                <a:lumMod val="60000"/>
                <a:lumOff val="40000"/>
                <a:tint val="45000"/>
                <a:satMod val="400000"/>
              </a:schemeClr>
            </a:duotone>
            <a:alphaModFix/>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7001722" y="3253762"/>
            <a:ext cx="526620" cy="531485"/>
          </a:xfrm>
          <a:prstGeom prst="rect">
            <a:avLst/>
          </a:prstGeom>
        </p:spPr>
      </p:pic>
      <p:pic>
        <p:nvPicPr>
          <p:cNvPr id="49" name="Picture 48">
            <a:extLst>
              <a:ext uri="{FF2B5EF4-FFF2-40B4-BE49-F238E27FC236}">
                <a16:creationId xmlns:a16="http://schemas.microsoft.com/office/drawing/2014/main" id="{68DB6840-83CD-401F-A2AA-B21905B2B49E}"/>
              </a:ext>
            </a:extLst>
          </p:cNvPr>
          <p:cNvPicPr>
            <a:picLocks noChangeAspect="1"/>
          </p:cNvPicPr>
          <p:nvPr/>
        </p:nvPicPr>
        <p:blipFill>
          <a:blip r:embed="rId4">
            <a:duotone>
              <a:prstClr val="black"/>
              <a:schemeClr val="accent2">
                <a:lumMod val="60000"/>
                <a:lumOff val="40000"/>
                <a:tint val="45000"/>
                <a:satMod val="400000"/>
              </a:schemeClr>
            </a:duotone>
            <a:alphaModFix/>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821693" y="3099600"/>
            <a:ext cx="526620" cy="531485"/>
          </a:xfrm>
          <a:prstGeom prst="rect">
            <a:avLst/>
          </a:prstGeom>
        </p:spPr>
      </p:pic>
      <p:pic>
        <p:nvPicPr>
          <p:cNvPr id="50" name="Picture 49">
            <a:extLst>
              <a:ext uri="{FF2B5EF4-FFF2-40B4-BE49-F238E27FC236}">
                <a16:creationId xmlns:a16="http://schemas.microsoft.com/office/drawing/2014/main" id="{6289006C-9CAE-4FF9-AAEE-70494BD7B061}"/>
              </a:ext>
            </a:extLst>
          </p:cNvPr>
          <p:cNvPicPr>
            <a:picLocks noChangeAspect="1"/>
          </p:cNvPicPr>
          <p:nvPr/>
        </p:nvPicPr>
        <p:blipFill>
          <a:blip r:embed="rId4">
            <a:duotone>
              <a:prstClr val="black"/>
              <a:schemeClr val="accent2">
                <a:lumMod val="60000"/>
                <a:lumOff val="40000"/>
                <a:tint val="45000"/>
                <a:satMod val="400000"/>
              </a:schemeClr>
            </a:duotone>
            <a:alphaModFix/>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065405" y="1836673"/>
            <a:ext cx="526620" cy="531485"/>
          </a:xfrm>
          <a:prstGeom prst="rect">
            <a:avLst/>
          </a:prstGeom>
        </p:spPr>
      </p:pic>
      <p:cxnSp>
        <p:nvCxnSpPr>
          <p:cNvPr id="52" name="Straight Arrow Connector 51">
            <a:extLst>
              <a:ext uri="{FF2B5EF4-FFF2-40B4-BE49-F238E27FC236}">
                <a16:creationId xmlns:a16="http://schemas.microsoft.com/office/drawing/2014/main" id="{80B3D6D8-B2A0-42AB-8A58-1E19D443EE2B}"/>
              </a:ext>
            </a:extLst>
          </p:cNvPr>
          <p:cNvCxnSpPr>
            <a:cxnSpLocks/>
          </p:cNvCxnSpPr>
          <p:nvPr/>
        </p:nvCxnSpPr>
        <p:spPr>
          <a:xfrm flipH="1" flipV="1">
            <a:off x="8535337" y="2304121"/>
            <a:ext cx="1627838" cy="2201483"/>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44C59B5-A85F-4B4C-86EF-C265A4661FBA}"/>
              </a:ext>
            </a:extLst>
          </p:cNvPr>
          <p:cNvCxnSpPr>
            <a:cxnSpLocks/>
          </p:cNvCxnSpPr>
          <p:nvPr/>
        </p:nvCxnSpPr>
        <p:spPr>
          <a:xfrm flipH="1" flipV="1">
            <a:off x="7458075" y="3705225"/>
            <a:ext cx="1771650" cy="1187924"/>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4870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213413" y="193118"/>
            <a:ext cx="7582349" cy="765175"/>
          </a:xfrm>
        </p:spPr>
        <p:txBody>
          <a:bodyPr/>
          <a:lstStyle/>
          <a:p>
            <a:r>
              <a:rPr lang="en-US" dirty="0"/>
              <a:t>(#2) Base Layer is Safe</a:t>
            </a:r>
          </a:p>
        </p:txBody>
      </p:sp>
      <p:sp>
        <p:nvSpPr>
          <p:cNvPr id="5" name="Slide Number Placeholder 4">
            <a:extLst>
              <a:ext uri="{FF2B5EF4-FFF2-40B4-BE49-F238E27FC236}">
                <a16:creationId xmlns:a16="http://schemas.microsoft.com/office/drawing/2014/main" id="{1F36A900-CA78-4E81-A444-D4B1BF74E004}"/>
              </a:ext>
            </a:extLst>
          </p:cNvPr>
          <p:cNvSpPr>
            <a:spLocks noGrp="1"/>
          </p:cNvSpPr>
          <p:nvPr>
            <p:ph type="sldNum" sz="quarter" idx="12"/>
          </p:nvPr>
        </p:nvSpPr>
        <p:spPr/>
        <p:txBody>
          <a:bodyPr/>
          <a:lstStyle/>
          <a:p>
            <a:fld id="{64A73B7B-B545-4723-8D44-5CC401310D8B}" type="slidenum">
              <a:rPr lang="en-US" smtClean="0"/>
              <a:t>9</a:t>
            </a:fld>
            <a:endParaRPr lang="en-US" dirty="0"/>
          </a:p>
        </p:txBody>
      </p: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7" name="Footer Placeholder 4">
            <a:extLst>
              <a:ext uri="{FF2B5EF4-FFF2-40B4-BE49-F238E27FC236}">
                <a16:creationId xmlns:a16="http://schemas.microsoft.com/office/drawing/2014/main" id="{E5F99101-0A1F-410B-9697-0E3EC869A120}"/>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99" name="Rectangle: Rounded Corners 98">
            <a:extLst>
              <a:ext uri="{FF2B5EF4-FFF2-40B4-BE49-F238E27FC236}">
                <a16:creationId xmlns:a16="http://schemas.microsoft.com/office/drawing/2014/main" id="{764DA3DC-CEE8-4D96-B99A-18A778CA4D4F}"/>
              </a:ext>
            </a:extLst>
          </p:cNvPr>
          <p:cNvSpPr/>
          <p:nvPr/>
        </p:nvSpPr>
        <p:spPr>
          <a:xfrm>
            <a:off x="5531341" y="4734223"/>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Rounded Corners 100">
            <a:extLst>
              <a:ext uri="{FF2B5EF4-FFF2-40B4-BE49-F238E27FC236}">
                <a16:creationId xmlns:a16="http://schemas.microsoft.com/office/drawing/2014/main" id="{9B2DA931-45D7-4998-9797-B7DEA3C5C905}"/>
              </a:ext>
            </a:extLst>
          </p:cNvPr>
          <p:cNvSpPr/>
          <p:nvPr/>
        </p:nvSpPr>
        <p:spPr>
          <a:xfrm>
            <a:off x="5922020" y="1079227"/>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Rounded Corners 102">
            <a:extLst>
              <a:ext uri="{FF2B5EF4-FFF2-40B4-BE49-F238E27FC236}">
                <a16:creationId xmlns:a16="http://schemas.microsoft.com/office/drawing/2014/main" id="{2119025D-C4CE-4AFF-8511-C1648633186B}"/>
              </a:ext>
            </a:extLst>
          </p:cNvPr>
          <p:cNvSpPr/>
          <p:nvPr/>
        </p:nvSpPr>
        <p:spPr>
          <a:xfrm>
            <a:off x="6891479" y="1079227"/>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D52DD49E-01D2-4E35-B361-5011FDF20752}"/>
              </a:ext>
            </a:extLst>
          </p:cNvPr>
          <p:cNvSpPr txBox="1"/>
          <p:nvPr/>
        </p:nvSpPr>
        <p:spPr>
          <a:xfrm>
            <a:off x="5345913" y="5421316"/>
            <a:ext cx="1092939" cy="707886"/>
          </a:xfrm>
          <a:prstGeom prst="rect">
            <a:avLst/>
          </a:prstGeom>
          <a:noFill/>
        </p:spPr>
        <p:txBody>
          <a:bodyPr wrap="square" rtlCol="0">
            <a:spAutoFit/>
          </a:bodyPr>
          <a:lstStyle/>
          <a:p>
            <a:pPr algn="ctr"/>
            <a:r>
              <a:rPr lang="en-US" sz="2000" dirty="0"/>
              <a:t>Bitcoin Core</a:t>
            </a:r>
          </a:p>
        </p:txBody>
      </p:sp>
      <p:sp>
        <p:nvSpPr>
          <p:cNvPr id="112" name="TextBox 111">
            <a:extLst>
              <a:ext uri="{FF2B5EF4-FFF2-40B4-BE49-F238E27FC236}">
                <a16:creationId xmlns:a16="http://schemas.microsoft.com/office/drawing/2014/main" id="{3BCA5267-0759-411E-BBA8-75559053053B}"/>
              </a:ext>
            </a:extLst>
          </p:cNvPr>
          <p:cNvSpPr txBox="1"/>
          <p:nvPr/>
        </p:nvSpPr>
        <p:spPr>
          <a:xfrm>
            <a:off x="5744763" y="1776227"/>
            <a:ext cx="1082357" cy="369332"/>
          </a:xfrm>
          <a:prstGeom prst="rect">
            <a:avLst/>
          </a:prstGeom>
          <a:noFill/>
        </p:spPr>
        <p:txBody>
          <a:bodyPr wrap="square" rtlCol="0">
            <a:spAutoFit/>
          </a:bodyPr>
          <a:lstStyle/>
          <a:p>
            <a:r>
              <a:rPr lang="en-US" dirty="0"/>
              <a:t>Bit-</a:t>
            </a:r>
            <a:r>
              <a:rPr lang="en-US" dirty="0" err="1"/>
              <a:t>zCash</a:t>
            </a:r>
            <a:endParaRPr lang="en-US" dirty="0"/>
          </a:p>
        </p:txBody>
      </p:sp>
      <p:sp>
        <p:nvSpPr>
          <p:cNvPr id="113" name="TextBox 112">
            <a:extLst>
              <a:ext uri="{FF2B5EF4-FFF2-40B4-BE49-F238E27FC236}">
                <a16:creationId xmlns:a16="http://schemas.microsoft.com/office/drawing/2014/main" id="{EDF4C9DF-F6F3-4810-854E-E5857EE7A5BE}"/>
              </a:ext>
            </a:extLst>
          </p:cNvPr>
          <p:cNvSpPr txBox="1"/>
          <p:nvPr/>
        </p:nvSpPr>
        <p:spPr>
          <a:xfrm>
            <a:off x="6748295" y="1787867"/>
            <a:ext cx="1554151" cy="338554"/>
          </a:xfrm>
          <a:prstGeom prst="rect">
            <a:avLst/>
          </a:prstGeom>
          <a:noFill/>
        </p:spPr>
        <p:txBody>
          <a:bodyPr wrap="square" rtlCol="0">
            <a:spAutoFit/>
          </a:bodyPr>
          <a:lstStyle/>
          <a:p>
            <a:r>
              <a:rPr lang="en-US" sz="1600" dirty="0"/>
              <a:t>Bit-Monero</a:t>
            </a:r>
          </a:p>
        </p:txBody>
      </p:sp>
      <p:sp>
        <p:nvSpPr>
          <p:cNvPr id="114" name="Rectangle: Rounded Corners 113">
            <a:extLst>
              <a:ext uri="{FF2B5EF4-FFF2-40B4-BE49-F238E27FC236}">
                <a16:creationId xmlns:a16="http://schemas.microsoft.com/office/drawing/2014/main" id="{A18E50F3-6EB5-49C5-B0F9-0E6C747C2D6F}"/>
              </a:ext>
            </a:extLst>
          </p:cNvPr>
          <p:cNvSpPr/>
          <p:nvPr/>
        </p:nvSpPr>
        <p:spPr>
          <a:xfrm>
            <a:off x="5744764" y="978996"/>
            <a:ext cx="3460302" cy="1212678"/>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3BA3BA31-532E-40FB-A93E-847E14A3DA48}"/>
              </a:ext>
            </a:extLst>
          </p:cNvPr>
          <p:cNvSpPr txBox="1"/>
          <p:nvPr/>
        </p:nvSpPr>
        <p:spPr>
          <a:xfrm>
            <a:off x="9302426" y="829926"/>
            <a:ext cx="2346711" cy="1200329"/>
          </a:xfrm>
          <a:prstGeom prst="rect">
            <a:avLst/>
          </a:prstGeom>
          <a:noFill/>
          <a:ln>
            <a:noFill/>
          </a:ln>
        </p:spPr>
        <p:txBody>
          <a:bodyPr wrap="square" rtlCol="0">
            <a:spAutoFit/>
          </a:bodyPr>
          <a:lstStyle/>
          <a:p>
            <a:pPr algn="ct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Bip300</a:t>
            </a:r>
            <a:b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b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Sidechains</a:t>
            </a:r>
          </a:p>
        </p:txBody>
      </p:sp>
      <p:sp>
        <p:nvSpPr>
          <p:cNvPr id="128" name="TextBox 127">
            <a:extLst>
              <a:ext uri="{FF2B5EF4-FFF2-40B4-BE49-F238E27FC236}">
                <a16:creationId xmlns:a16="http://schemas.microsoft.com/office/drawing/2014/main" id="{4928B8BC-DDCD-477D-870A-54F872191397}"/>
              </a:ext>
            </a:extLst>
          </p:cNvPr>
          <p:cNvSpPr txBox="1"/>
          <p:nvPr/>
        </p:nvSpPr>
        <p:spPr>
          <a:xfrm>
            <a:off x="2865974" y="5216802"/>
            <a:ext cx="2346711" cy="646331"/>
          </a:xfrm>
          <a:prstGeom prst="rect">
            <a:avLst/>
          </a:prstGeom>
          <a:noFill/>
          <a:ln>
            <a:noFill/>
          </a:ln>
        </p:spPr>
        <p:txBody>
          <a:bodyPr wrap="square" rtlCol="0">
            <a:spAutoFit/>
          </a:bodyPr>
          <a:lstStyle/>
          <a:p>
            <a:pPr algn="ctr"/>
            <a:r>
              <a:rPr lang="en-US" sz="3600" b="1" dirty="0">
                <a:ln>
                  <a:solidFill>
                    <a:schemeClr val="tx1"/>
                  </a:solidFill>
                </a:ln>
                <a:solidFill>
                  <a:schemeClr val="accent1">
                    <a:lumMod val="60000"/>
                    <a:lumOff val="40000"/>
                  </a:schemeClr>
                </a:solidFill>
                <a:ea typeface="Microsoft Himalaya" panose="01010100010101010101" pitchFamily="2" charset="0"/>
                <a:cs typeface="Microsoft Himalaya" panose="01010100010101010101" pitchFamily="2" charset="0"/>
              </a:rPr>
              <a:t>Base Layer</a:t>
            </a:r>
          </a:p>
        </p:txBody>
      </p:sp>
      <p:pic>
        <p:nvPicPr>
          <p:cNvPr id="1026" name="Picture 2" descr="The Impact of One-Way Streets | Dom's Plan B Blog">
            <a:extLst>
              <a:ext uri="{FF2B5EF4-FFF2-40B4-BE49-F238E27FC236}">
                <a16:creationId xmlns:a16="http://schemas.microsoft.com/office/drawing/2014/main" id="{B2582531-7B11-4753-AD4A-F1FD4B1258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7800015">
            <a:off x="2695281" y="2452990"/>
            <a:ext cx="2190750" cy="175260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DBA8CEBB-A08C-4A68-B0D5-1415BC63D969}"/>
              </a:ext>
            </a:extLst>
          </p:cNvPr>
          <p:cNvSpPr/>
          <p:nvPr/>
        </p:nvSpPr>
        <p:spPr>
          <a:xfrm rot="17953570">
            <a:off x="4584961" y="2816727"/>
            <a:ext cx="1978547" cy="100865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t>Drama</a:t>
            </a:r>
          </a:p>
        </p:txBody>
      </p:sp>
      <p:sp>
        <p:nvSpPr>
          <p:cNvPr id="129" name="Arrow: Right 128">
            <a:extLst>
              <a:ext uri="{FF2B5EF4-FFF2-40B4-BE49-F238E27FC236}">
                <a16:creationId xmlns:a16="http://schemas.microsoft.com/office/drawing/2014/main" id="{45AC70F3-B5A1-4A43-97FF-39E206B5EA24}"/>
              </a:ext>
            </a:extLst>
          </p:cNvPr>
          <p:cNvSpPr/>
          <p:nvPr/>
        </p:nvSpPr>
        <p:spPr>
          <a:xfrm rot="17867596">
            <a:off x="5503825" y="2993163"/>
            <a:ext cx="1832544" cy="93511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Reorgs</a:t>
            </a:r>
            <a:endParaRPr lang="en-US" sz="3200" dirty="0"/>
          </a:p>
        </p:txBody>
      </p:sp>
      <p:sp>
        <p:nvSpPr>
          <p:cNvPr id="130" name="Arrow: Right 129">
            <a:extLst>
              <a:ext uri="{FF2B5EF4-FFF2-40B4-BE49-F238E27FC236}">
                <a16:creationId xmlns:a16="http://schemas.microsoft.com/office/drawing/2014/main" id="{91EB12D6-56C8-4673-A8B4-14D5E32171F6}"/>
              </a:ext>
            </a:extLst>
          </p:cNvPr>
          <p:cNvSpPr/>
          <p:nvPr/>
        </p:nvSpPr>
        <p:spPr>
          <a:xfrm rot="17872316">
            <a:off x="5872745" y="2975900"/>
            <a:ext cx="2772711" cy="109197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Centralization</a:t>
            </a:r>
          </a:p>
        </p:txBody>
      </p:sp>
      <p:sp>
        <p:nvSpPr>
          <p:cNvPr id="131" name="Arrow: Right 130">
            <a:extLst>
              <a:ext uri="{FF2B5EF4-FFF2-40B4-BE49-F238E27FC236}">
                <a16:creationId xmlns:a16="http://schemas.microsoft.com/office/drawing/2014/main" id="{5BE7B16D-4B54-47D5-865E-2B780D30D91E}"/>
              </a:ext>
            </a:extLst>
          </p:cNvPr>
          <p:cNvSpPr/>
          <p:nvPr/>
        </p:nvSpPr>
        <p:spPr>
          <a:xfrm rot="17872316">
            <a:off x="6845278" y="3140739"/>
            <a:ext cx="2813327" cy="110579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t>Bad Design</a:t>
            </a:r>
          </a:p>
        </p:txBody>
      </p:sp>
    </p:spTree>
    <p:extLst>
      <p:ext uri="{BB962C8B-B14F-4D97-AF65-F5344CB8AC3E}">
        <p14:creationId xmlns:p14="http://schemas.microsoft.com/office/powerpoint/2010/main" val="15759388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TotalTime>
  <Words>7701</Words>
  <Application>Microsoft Office PowerPoint</Application>
  <PresentationFormat>Widescreen</PresentationFormat>
  <Paragraphs>476</Paragraphs>
  <Slides>42</Slides>
  <Notes>42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Calibri</vt:lpstr>
      <vt:lpstr>Calibri Light</vt:lpstr>
      <vt:lpstr>Courier New</vt:lpstr>
      <vt:lpstr>Sylfaen</vt:lpstr>
      <vt:lpstr>Times New Roman</vt:lpstr>
      <vt:lpstr>Office Theme</vt:lpstr>
      <vt:lpstr>Bip300: Getting to 100% Bitcoin Dominance (and Beyond)</vt:lpstr>
      <vt:lpstr>The Concept, in One Slide</vt:lpstr>
      <vt:lpstr>The Goal</vt:lpstr>
      <vt:lpstr>Fringe Ideas</vt:lpstr>
      <vt:lpstr>Three Aspects</vt:lpstr>
      <vt:lpstr>(#1) Full Autonomy</vt:lpstr>
      <vt:lpstr>(#1) Full Autonomy</vt:lpstr>
      <vt:lpstr>(#1) Full Autonomy</vt:lpstr>
      <vt:lpstr>(#2) Base Layer is Safe</vt:lpstr>
      <vt:lpstr>(#2) Base Layer is Safe</vt:lpstr>
      <vt:lpstr>(#2) Base Layer is Safe</vt:lpstr>
      <vt:lpstr>(#2) Base Layer is Safe</vt:lpstr>
      <vt:lpstr>Your Layer 1 Node Sees…</vt:lpstr>
      <vt:lpstr>Your Layer 1 Node Sees…</vt:lpstr>
      <vt:lpstr>Your Layer 1 Node Sees…</vt:lpstr>
      <vt:lpstr>(#3) Improve Mining Incentives (Bip 301)</vt:lpstr>
      <vt:lpstr>(#3) Improve Mining Incentives (Bip 301)</vt:lpstr>
      <vt:lpstr>(#3) Improve Mining Incentives (Bip 301)</vt:lpstr>
      <vt:lpstr>Outline</vt:lpstr>
      <vt:lpstr>What do we use BIP 300 for…?</vt:lpstr>
      <vt:lpstr>Altcoins we should copy (?): zCash</vt:lpstr>
      <vt:lpstr>Losing Customers to Monero (?)</vt:lpstr>
      <vt:lpstr>PowerPoint Presentation</vt:lpstr>
      <vt:lpstr>PowerPoint Presentation</vt:lpstr>
      <vt:lpstr>Screenshot #1 from  www.truthcoin.info/blog/bitnames/ </vt:lpstr>
      <vt:lpstr>Screenshot #2 from  www.truthcoin.info/blog/bitnames/ </vt:lpstr>
      <vt:lpstr>Screenshot #3 from  www.truthcoin.info/blog/bitnames/ </vt:lpstr>
      <vt:lpstr>Altcoins we should copy (?): XCP / BitAssets / ERC20</vt:lpstr>
      <vt:lpstr>Prediction Markets</vt:lpstr>
      <vt:lpstr>Prediction Markets</vt:lpstr>
      <vt:lpstr>Prediction Markets</vt:lpstr>
      <vt:lpstr>Prediction Markets</vt:lpstr>
      <vt:lpstr>Altcoins we should copy (?): Sia</vt:lpstr>
      <vt:lpstr>Altcoins we should copy (?): Sia</vt:lpstr>
      <vt:lpstr>Finally: How Bip300 Improves Layer1</vt:lpstr>
      <vt:lpstr>Two Supposed Drawbacks</vt:lpstr>
      <vt:lpstr>PowerPoint Presentation</vt:lpstr>
      <vt:lpstr>PowerPoint Presentation</vt:lpstr>
      <vt:lpstr>PowerPoint Presentation</vt:lpstr>
      <vt:lpstr>PowerPoint Presentation</vt:lpstr>
      <vt:lpstr>Future of Bip300 – Depends on You!</vt:lpstr>
      <vt:lpstr>Thank You   for Your Attention!  (Find me and talk to 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Sztorc</dc:creator>
  <cp:lastModifiedBy>Paul Sztorc</cp:lastModifiedBy>
  <cp:revision>94</cp:revision>
  <cp:lastPrinted>2023-03-23T09:19:34Z</cp:lastPrinted>
  <dcterms:created xsi:type="dcterms:W3CDTF">2021-05-30T23:14:00Z</dcterms:created>
  <dcterms:modified xsi:type="dcterms:W3CDTF">2023-03-23T13:16:58Z</dcterms:modified>
</cp:coreProperties>
</file>